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824" r:id="rId4"/>
    <p:sldMasterId id="2147483865" r:id="rId5"/>
    <p:sldMasterId id="2147483883" r:id="rId6"/>
  </p:sldMasterIdLst>
  <p:notesMasterIdLst>
    <p:notesMasterId r:id="rId23"/>
  </p:notesMasterIdLst>
  <p:sldIdLst>
    <p:sldId id="256" r:id="rId7"/>
    <p:sldId id="258" r:id="rId8"/>
    <p:sldId id="263" r:id="rId9"/>
    <p:sldId id="265" r:id="rId10"/>
    <p:sldId id="266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9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0AF-AC1E-4ED0-B0FF-D5FB5368B5DE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17B5-6B1C-4090-9FFF-0164CDF9D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0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16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8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6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1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71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46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75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8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5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1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4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83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33219" y="2217406"/>
            <a:ext cx="3956709" cy="243907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03277" y="2174168"/>
            <a:ext cx="3791521" cy="281698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46984" y="2196447"/>
            <a:ext cx="4254375" cy="264940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5605" y="1433821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6848" y="1437127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12500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431121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749986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5906"/>
      </p:ext>
    </p:extLst>
  </p:cSld>
  <p:clrMapOvr>
    <a:masterClrMapping/>
  </p:clrMapOvr>
  <p:transition spd="med" advClick="0" advTm="2000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587" y="1810374"/>
            <a:ext cx="12192000" cy="2674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0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73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8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765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888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19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637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030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708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924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43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1567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70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47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811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29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84477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3436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279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32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373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9523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043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669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388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565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839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567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51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427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8858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52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8010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239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30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2395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55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5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6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7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0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3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0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3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9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2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4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8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99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3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626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4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2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3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8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705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31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25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47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4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3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8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657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7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3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77800" y="164065"/>
            <a:ext cx="11518900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About Us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"/>
          <a:stretch/>
        </p:blipFill>
        <p:spPr>
          <a:xfrm>
            <a:off x="12700" y="13447"/>
            <a:ext cx="12168000" cy="6831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" y="1022551"/>
            <a:ext cx="12168000" cy="4984549"/>
          </a:xfrm>
          <a:prstGeom prst="rect">
            <a:avLst/>
          </a:prstGeom>
          <a:solidFill>
            <a:srgbClr val="19232E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-87014" y="1228106"/>
            <a:ext cx="12359700" cy="163119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 </a:t>
            </a:r>
            <a:r>
              <a:rPr lang="id-ID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r>
              <a:rPr lang="en-US" sz="5000" b="1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nalysis</a:t>
            </a:r>
            <a:r>
              <a:rPr 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of URLLC in 5G Based on Stochastic Network Calculus</a:t>
            </a:r>
            <a:endParaRPr lang="id-ID" sz="5000" b="1" dirty="0" smtClean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4423098" y="4220957"/>
            <a:ext cx="3476301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Shengcheng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BISTU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20181204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962" y="114300"/>
            <a:ext cx="2979737" cy="625464"/>
            <a:chOff x="5243435" y="503480"/>
            <a:chExt cx="3698767" cy="8366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35" y="503480"/>
              <a:ext cx="836626" cy="8366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490" y="707645"/>
              <a:ext cx="3070712" cy="63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6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7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8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97587" y="1669192"/>
            <a:ext cx="4613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Concatenation </a:t>
            </a:r>
            <a:r>
              <a:rPr lang="en-US" altLang="zh-CN" b="1" dirty="0" smtClean="0">
                <a:latin typeface="+mj-lt"/>
              </a:rPr>
              <a:t>Property</a:t>
            </a:r>
          </a:p>
          <a:p>
            <a:r>
              <a:rPr lang="en-US" altLang="zh-CN" dirty="0" smtClean="0">
                <a:latin typeface="+mj-lt"/>
              </a:rPr>
              <a:t>Considering </a:t>
            </a:r>
            <a:r>
              <a:rPr lang="en-US" altLang="zh-CN" dirty="0">
                <a:latin typeface="+mj-lt"/>
              </a:rPr>
              <a:t>a flow passes through</a:t>
            </a:r>
          </a:p>
          <a:p>
            <a:r>
              <a:rPr lang="en-US" altLang="zh-CN" dirty="0">
                <a:latin typeface="+mj-lt"/>
              </a:rPr>
              <a:t>a network of N server nodes in tandem. If each server nodes n(= 1,2,...,N)</a:t>
            </a:r>
          </a:p>
          <a:p>
            <a:r>
              <a:rPr lang="en-US" altLang="zh-CN" dirty="0">
                <a:latin typeface="+mj-lt"/>
              </a:rPr>
              <a:t>provides a stochastic service curve Sn∼&lt; </a:t>
            </a:r>
            <a:r>
              <a:rPr lang="en-US" altLang="zh-CN" dirty="0" err="1">
                <a:latin typeface="+mj-lt"/>
              </a:rPr>
              <a:t>gn</a:t>
            </a:r>
            <a:r>
              <a:rPr lang="en-US" altLang="zh-CN" dirty="0">
                <a:latin typeface="+mj-lt"/>
              </a:rPr>
              <a:t>,βn&gt; to its input, then the</a:t>
            </a:r>
          </a:p>
          <a:p>
            <a:r>
              <a:rPr lang="en-US" altLang="zh-CN" dirty="0">
                <a:latin typeface="+mj-lt"/>
              </a:rPr>
              <a:t>network guarantees to the flow a stochastic service curve S ∼&lt; g,β &gt; with</a:t>
            </a:r>
            <a:endParaRPr lang="en-US" altLang="zh-CN" dirty="0" smtClean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5" y="4144055"/>
            <a:ext cx="3309709" cy="8720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295" y="3555168"/>
            <a:ext cx="4905375" cy="485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76" y="1613166"/>
            <a:ext cx="5117486" cy="18666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58" y="4028828"/>
            <a:ext cx="3533775" cy="619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08" y="3811903"/>
            <a:ext cx="3676650" cy="523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782" y="4565537"/>
            <a:ext cx="5133975" cy="990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782" y="5681392"/>
            <a:ext cx="39909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414" y="2400713"/>
            <a:ext cx="4967386" cy="11262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381" y="1799822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2484251"/>
            <a:ext cx="4048125" cy="704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381" y="3355817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2" y="4010131"/>
            <a:ext cx="3905250" cy="657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48" y="4326091"/>
            <a:ext cx="5579768" cy="7292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06" y="1646374"/>
            <a:ext cx="5984931" cy="723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775" y="4997507"/>
            <a:ext cx="4724400" cy="5524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2570" y="4799004"/>
            <a:ext cx="412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lt"/>
              </a:rPr>
              <a:t>For long-term running, if t → ∞,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α</a:t>
            </a:r>
            <a:r>
              <a:rPr lang="zh-CN" altLang="en-US" dirty="0">
                <a:latin typeface="+mj-lt"/>
              </a:rPr>
              <a:t>AAU(t </a:t>
            </a:r>
            <a:r>
              <a:rPr lang="zh-CN" altLang="en-US" dirty="0" smtClean="0">
                <a:latin typeface="+mj-lt"/>
              </a:rPr>
              <a:t>−s</a:t>
            </a:r>
            <a:r>
              <a:rPr lang="zh-CN" altLang="en-US" dirty="0">
                <a:latin typeface="+mj-lt"/>
              </a:rPr>
              <a:t>) − βAll(t + d − s)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approximate </a:t>
            </a:r>
            <a:r>
              <a:rPr lang="zh-CN" altLang="en-US" dirty="0">
                <a:latin typeface="+mj-lt"/>
              </a:rPr>
              <a:t>to zero</a:t>
            </a:r>
          </a:p>
        </p:txBody>
      </p:sp>
    </p:spTree>
    <p:extLst>
      <p:ext uri="{BB962C8B-B14F-4D97-AF65-F5344CB8AC3E}">
        <p14:creationId xmlns:p14="http://schemas.microsoft.com/office/powerpoint/2010/main" val="11624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Compute the Latency Bound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3098799"/>
            <a:ext cx="3380669" cy="822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5313362"/>
            <a:ext cx="3485036" cy="8331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4" y="2332037"/>
            <a:ext cx="3809427" cy="16398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962" y="4881562"/>
            <a:ext cx="4325939" cy="1150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4" y="4213224"/>
            <a:ext cx="1285876" cy="5198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2" y="2320885"/>
            <a:ext cx="3602038" cy="9976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37" y="4071937"/>
            <a:ext cx="5338371" cy="13636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1537" y="1706561"/>
            <a:ext cx="4210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Probability bound function: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005637" y="1706561"/>
            <a:ext cx="399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To compute the latency d: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08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8" y="1812885"/>
            <a:ext cx="5333333" cy="40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9" y="1812885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74" y="1704815"/>
            <a:ext cx="5333333" cy="4000000"/>
          </a:xfrm>
          <a:prstGeom prst="rect">
            <a:avLst/>
          </a:prstGeom>
        </p:spPr>
      </p:pic>
      <p:sp>
        <p:nvSpPr>
          <p:cNvPr id="10" name="Shape 31"/>
          <p:cNvSpPr/>
          <p:nvPr/>
        </p:nvSpPr>
        <p:spPr>
          <a:xfrm>
            <a:off x="6977968" y="2094683"/>
            <a:ext cx="3634680" cy="2907744"/>
          </a:xfrm>
          <a:prstGeom prst="funnel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4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Down Arrow 10"/>
          <p:cNvSpPr/>
          <p:nvPr/>
        </p:nvSpPr>
        <p:spPr>
          <a:xfrm>
            <a:off x="8470783" y="5176848"/>
            <a:ext cx="649050" cy="415392"/>
          </a:xfrm>
          <a:prstGeom prst="downArrow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2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056"/>
          <p:cNvSpPr txBox="1"/>
          <p:nvPr/>
        </p:nvSpPr>
        <p:spPr>
          <a:xfrm>
            <a:off x="8260234" y="5698969"/>
            <a:ext cx="10701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7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</a:t>
            </a:r>
            <a:endParaRPr lang="id-ID" sz="27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3" name="Round Same Side Corner Rectangle 13"/>
          <p:cNvSpPr/>
          <p:nvPr/>
        </p:nvSpPr>
        <p:spPr>
          <a:xfrm rot="5400000">
            <a:off x="8882828" y="2915026"/>
            <a:ext cx="557110" cy="204803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srgbClr val="00B0F0"/>
              </a:solidFill>
              <a:latin typeface="Lato Light"/>
            </a:endParaRPr>
          </a:p>
        </p:txBody>
      </p:sp>
      <p:sp>
        <p:nvSpPr>
          <p:cNvPr id="14" name="Round Same Side Corner Rectangle 18"/>
          <p:cNvSpPr/>
          <p:nvPr/>
        </p:nvSpPr>
        <p:spPr>
          <a:xfrm rot="16200000">
            <a:off x="7576400" y="3603743"/>
            <a:ext cx="557109" cy="671446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7" name="TextBox 1056"/>
          <p:cNvSpPr txBox="1"/>
          <p:nvPr/>
        </p:nvSpPr>
        <p:spPr>
          <a:xfrm>
            <a:off x="7837190" y="3704815"/>
            <a:ext cx="1998927" cy="415490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4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Service Rate</a:t>
            </a:r>
            <a:endParaRPr lang="id-ID" sz="24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" name="Round Same Side Corner Rectangle 13"/>
          <p:cNvSpPr/>
          <p:nvPr/>
        </p:nvSpPr>
        <p:spPr>
          <a:xfrm rot="5400000">
            <a:off x="8857524" y="3664230"/>
            <a:ext cx="557110" cy="179422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6" name="Round Same Side Corner Rectangle 18"/>
          <p:cNvSpPr/>
          <p:nvPr/>
        </p:nvSpPr>
        <p:spPr>
          <a:xfrm rot="16200000">
            <a:off x="7674496" y="4267647"/>
            <a:ext cx="557109" cy="588237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7" name="Round Same Side Corner Rectangle 13"/>
          <p:cNvSpPr/>
          <p:nvPr/>
        </p:nvSpPr>
        <p:spPr>
          <a:xfrm rot="5400000">
            <a:off x="8706317" y="1984207"/>
            <a:ext cx="974146" cy="2288818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8" name="Round Same Side Corner Rectangle 18"/>
          <p:cNvSpPr/>
          <p:nvPr/>
        </p:nvSpPr>
        <p:spPr>
          <a:xfrm rot="16200000">
            <a:off x="7318971" y="2753844"/>
            <a:ext cx="974144" cy="75038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8" name="TextBox 1056"/>
          <p:cNvSpPr txBox="1"/>
          <p:nvPr/>
        </p:nvSpPr>
        <p:spPr>
          <a:xfrm>
            <a:off x="7896790" y="4330514"/>
            <a:ext cx="1907876" cy="415490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4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Arrival Rate</a:t>
            </a:r>
            <a:endParaRPr lang="id-ID" sz="24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TextBox 1056"/>
          <p:cNvSpPr txBox="1"/>
          <p:nvPr/>
        </p:nvSpPr>
        <p:spPr>
          <a:xfrm>
            <a:off x="7619178" y="2766238"/>
            <a:ext cx="2959922" cy="784822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defTabSz="914217"/>
            <a:r>
              <a:rPr lang="en-US" sz="24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Number of </a:t>
            </a:r>
          </a:p>
          <a:p>
            <a:pPr defTabSz="914217"/>
            <a:r>
              <a:rPr lang="en-US" sz="24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Tandem Servers</a:t>
            </a:r>
            <a:endParaRPr lang="id-ID" sz="24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9" name="Round Same Side Corner Rectangle 13"/>
          <p:cNvSpPr/>
          <p:nvPr/>
        </p:nvSpPr>
        <p:spPr>
          <a:xfrm rot="5400000">
            <a:off x="8978048" y="851305"/>
            <a:ext cx="549966" cy="289173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0" name="Round Same Side Corner Rectangle 18"/>
          <p:cNvSpPr/>
          <p:nvPr/>
        </p:nvSpPr>
        <p:spPr>
          <a:xfrm rot="16200000">
            <a:off x="7388076" y="1823566"/>
            <a:ext cx="549963" cy="948053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1" name="TextBox 1056"/>
          <p:cNvSpPr txBox="1"/>
          <p:nvPr/>
        </p:nvSpPr>
        <p:spPr>
          <a:xfrm>
            <a:off x="7414190" y="2082614"/>
            <a:ext cx="2968102" cy="415490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400" b="1" dirty="0" smtClean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Violate Probability</a:t>
            </a:r>
            <a:endParaRPr lang="id-ID" sz="24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239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0" y="1874634"/>
            <a:ext cx="5333333" cy="4000000"/>
          </a:xfrm>
          <a:prstGeom prst="rect">
            <a:avLst/>
          </a:prstGeom>
        </p:spPr>
      </p:pic>
      <p:sp>
        <p:nvSpPr>
          <p:cNvPr id="41" name="Freeform 56"/>
          <p:cNvSpPr>
            <a:spLocks noChangeArrowheads="1"/>
          </p:cNvSpPr>
          <p:nvPr/>
        </p:nvSpPr>
        <p:spPr bwMode="auto">
          <a:xfrm>
            <a:off x="15974029" y="6347033"/>
            <a:ext cx="2917972" cy="2868929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2" name="Freeform 46"/>
          <p:cNvSpPr>
            <a:spLocks noChangeArrowheads="1"/>
          </p:cNvSpPr>
          <p:nvPr/>
        </p:nvSpPr>
        <p:spPr bwMode="auto">
          <a:xfrm rot="19302118">
            <a:off x="7418443" y="3215792"/>
            <a:ext cx="649344" cy="752551"/>
          </a:xfrm>
          <a:custGeom>
            <a:avLst/>
            <a:gdLst>
              <a:gd name="G0" fmla="+- 206 0 0"/>
              <a:gd name="G1" fmla="+- 1 0 0"/>
              <a:gd name="G2" fmla="+- 1 0 0"/>
              <a:gd name="G3" fmla="+- 1 0 0"/>
              <a:gd name="G4" fmla="+- 206 0 0"/>
              <a:gd name="T0" fmla="*/ 0 w 1072"/>
              <a:gd name="T1" fmla="*/ 47 h 1252"/>
              <a:gd name="T2" fmla="*/ 42 w 1072"/>
              <a:gd name="T3" fmla="*/ 0 h 1252"/>
              <a:gd name="T4" fmla="*/ 242 w 1072"/>
              <a:gd name="T5" fmla="*/ 248 h 1252"/>
              <a:gd name="T6" fmla="*/ 188 w 1072"/>
              <a:gd name="T7" fmla="*/ 283 h 1252"/>
              <a:gd name="T8" fmla="*/ 0 w 1072"/>
              <a:gd name="T9" fmla="*/ 4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2" h="1252">
                <a:moveTo>
                  <a:pt x="0" y="206"/>
                </a:moveTo>
                <a:lnTo>
                  <a:pt x="186" y="0"/>
                </a:lnTo>
                <a:lnTo>
                  <a:pt x="1071" y="1097"/>
                </a:lnTo>
                <a:lnTo>
                  <a:pt x="833" y="1251"/>
                </a:lnTo>
                <a:lnTo>
                  <a:pt x="0" y="20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3" name="Freeform 47"/>
          <p:cNvSpPr>
            <a:spLocks noChangeArrowheads="1"/>
          </p:cNvSpPr>
          <p:nvPr/>
        </p:nvSpPr>
        <p:spPr bwMode="auto">
          <a:xfrm>
            <a:off x="8650378" y="4349886"/>
            <a:ext cx="187468" cy="1138335"/>
          </a:xfrm>
          <a:custGeom>
            <a:avLst/>
            <a:gdLst>
              <a:gd name="G0" fmla="+- 1 0 0"/>
              <a:gd name="G1" fmla="+- 116 0 0"/>
              <a:gd name="G2" fmla="+- 1 0 0"/>
              <a:gd name="G3" fmla="+- 1 0 0"/>
              <a:gd name="G4" fmla="+- 1 0 0"/>
              <a:gd name="T0" fmla="*/ 7 w 317"/>
              <a:gd name="T1" fmla="*/ 427 h 1889"/>
              <a:gd name="T2" fmla="*/ 0 w 317"/>
              <a:gd name="T3" fmla="*/ 26 h 1889"/>
              <a:gd name="T4" fmla="*/ 64 w 317"/>
              <a:gd name="T5" fmla="*/ 0 h 1889"/>
              <a:gd name="T6" fmla="*/ 71 w 317"/>
              <a:gd name="T7" fmla="*/ 425 h 1889"/>
              <a:gd name="T8" fmla="*/ 7 w 317"/>
              <a:gd name="T9" fmla="*/ 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1889">
                <a:moveTo>
                  <a:pt x="32" y="1888"/>
                </a:moveTo>
                <a:lnTo>
                  <a:pt x="0" y="116"/>
                </a:lnTo>
                <a:lnTo>
                  <a:pt x="284" y="0"/>
                </a:lnTo>
                <a:lnTo>
                  <a:pt x="316" y="1880"/>
                </a:lnTo>
                <a:lnTo>
                  <a:pt x="32" y="18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4" name="Freeform 48"/>
          <p:cNvSpPr>
            <a:spLocks noChangeArrowheads="1"/>
          </p:cNvSpPr>
          <p:nvPr/>
        </p:nvSpPr>
        <p:spPr bwMode="auto">
          <a:xfrm>
            <a:off x="9249253" y="3915200"/>
            <a:ext cx="660212" cy="236361"/>
          </a:xfrm>
          <a:custGeom>
            <a:avLst/>
            <a:gdLst>
              <a:gd name="G0" fmla="+- 1 0 0"/>
              <a:gd name="G1" fmla="+- 281 0 0"/>
              <a:gd name="G2" fmla="+- 1 0 0"/>
              <a:gd name="G3" fmla="+- 1 0 0"/>
              <a:gd name="G4" fmla="+- 1 0 0"/>
              <a:gd name="T0" fmla="*/ 239 w 1089"/>
              <a:gd name="T1" fmla="*/ 89 h 398"/>
              <a:gd name="T2" fmla="*/ 0 w 1089"/>
              <a:gd name="T3" fmla="*/ 63 h 398"/>
              <a:gd name="T4" fmla="*/ 7 w 1089"/>
              <a:gd name="T5" fmla="*/ 0 h 398"/>
              <a:gd name="T6" fmla="*/ 246 w 1089"/>
              <a:gd name="T7" fmla="*/ 26 h 398"/>
              <a:gd name="T8" fmla="*/ 239 w 1089"/>
              <a:gd name="T9" fmla="*/ 89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398">
                <a:moveTo>
                  <a:pt x="1056" y="397"/>
                </a:moveTo>
                <a:lnTo>
                  <a:pt x="0" y="281"/>
                </a:lnTo>
                <a:lnTo>
                  <a:pt x="31" y="0"/>
                </a:lnTo>
                <a:lnTo>
                  <a:pt x="1088" y="116"/>
                </a:lnTo>
                <a:lnTo>
                  <a:pt x="1056" y="39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5" name="Freeform 49"/>
          <p:cNvSpPr>
            <a:spLocks noChangeArrowheads="1"/>
          </p:cNvSpPr>
          <p:nvPr/>
        </p:nvSpPr>
        <p:spPr bwMode="auto">
          <a:xfrm>
            <a:off x="9042767" y="2689928"/>
            <a:ext cx="929187" cy="931859"/>
          </a:xfrm>
          <a:custGeom>
            <a:avLst/>
            <a:gdLst>
              <a:gd name="G0" fmla="+- 1 0 0"/>
              <a:gd name="G1" fmla="+- 1349 0 0"/>
              <a:gd name="G2" fmla="+- 1 0 0"/>
              <a:gd name="G3" fmla="+- 1 0 0"/>
              <a:gd name="G4" fmla="+- 1 0 0"/>
              <a:gd name="T0" fmla="*/ 47 w 1527"/>
              <a:gd name="T1" fmla="*/ 350 h 1547"/>
              <a:gd name="T2" fmla="*/ 0 w 1527"/>
              <a:gd name="T3" fmla="*/ 305 h 1547"/>
              <a:gd name="T4" fmla="*/ 303 w 1527"/>
              <a:gd name="T5" fmla="*/ 0 h 1547"/>
              <a:gd name="T6" fmla="*/ 345 w 1527"/>
              <a:gd name="T7" fmla="*/ 49 h 1547"/>
              <a:gd name="T8" fmla="*/ 47 w 1527"/>
              <a:gd name="T9" fmla="*/ 350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1547">
                <a:moveTo>
                  <a:pt x="209" y="1546"/>
                </a:moveTo>
                <a:lnTo>
                  <a:pt x="0" y="1349"/>
                </a:lnTo>
                <a:lnTo>
                  <a:pt x="1341" y="0"/>
                </a:lnTo>
                <a:lnTo>
                  <a:pt x="1526" y="217"/>
                </a:lnTo>
                <a:lnTo>
                  <a:pt x="209" y="15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7" name="Freeform 51"/>
          <p:cNvSpPr>
            <a:spLocks noChangeArrowheads="1"/>
          </p:cNvSpPr>
          <p:nvPr/>
        </p:nvSpPr>
        <p:spPr bwMode="auto">
          <a:xfrm>
            <a:off x="6287666" y="2717872"/>
            <a:ext cx="1361177" cy="133666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*/ 1 0 0"/>
              <a:gd name="G7" fmla="+- 1 0 0"/>
              <a:gd name="G8" fmla="+- 1 0 0"/>
              <a:gd name="G9" fmla="+- 1 0 0"/>
              <a:gd name="G10" fmla="+- 1 0 0"/>
              <a:gd name="G11" fmla="+- 841 0 0"/>
              <a:gd name="G12" fmla="+- 1 0 0"/>
              <a:gd name="G13" fmla="+- 1 0 0"/>
              <a:gd name="T0" fmla="*/ 192 w 2235"/>
              <a:gd name="T1" fmla="*/ 33 h 2215"/>
              <a:gd name="T2" fmla="*/ 192 w 2235"/>
              <a:gd name="T3" fmla="*/ 33 h 2215"/>
              <a:gd name="T4" fmla="*/ 472 w 2235"/>
              <a:gd name="T5" fmla="*/ 190 h 2215"/>
              <a:gd name="T6" fmla="*/ 313 w 2235"/>
              <a:gd name="T7" fmla="*/ 468 h 2215"/>
              <a:gd name="T8" fmla="*/ 33 w 2235"/>
              <a:gd name="T9" fmla="*/ 310 h 2215"/>
              <a:gd name="T10" fmla="*/ 192 w 2235"/>
              <a:gd name="T11" fmla="*/ 33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5" h="2215">
                <a:moveTo>
                  <a:pt x="850" y="148"/>
                </a:moveTo>
                <a:lnTo>
                  <a:pt x="850" y="148"/>
                </a:lnTo>
                <a:cubicBezTo>
                  <a:pt x="1384" y="0"/>
                  <a:pt x="1938" y="313"/>
                  <a:pt x="2086" y="841"/>
                </a:cubicBezTo>
                <a:cubicBezTo>
                  <a:pt x="2234" y="1372"/>
                  <a:pt x="1920" y="1921"/>
                  <a:pt x="1384" y="2068"/>
                </a:cubicBezTo>
                <a:cubicBezTo>
                  <a:pt x="850" y="2214"/>
                  <a:pt x="295" y="1903"/>
                  <a:pt x="147" y="1372"/>
                </a:cubicBezTo>
                <a:cubicBezTo>
                  <a:pt x="0" y="841"/>
                  <a:pt x="313" y="293"/>
                  <a:pt x="850" y="1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8" name="Freeform 52"/>
          <p:cNvSpPr>
            <a:spLocks noChangeArrowheads="1"/>
          </p:cNvSpPr>
          <p:nvPr/>
        </p:nvSpPr>
        <p:spPr bwMode="auto">
          <a:xfrm>
            <a:off x="9659508" y="2374781"/>
            <a:ext cx="630326" cy="619428"/>
          </a:xfrm>
          <a:custGeom>
            <a:avLst/>
            <a:gdLst>
              <a:gd name="G0" fmla="+- 517 0 0"/>
              <a:gd name="G1" fmla="+- 517 0 0"/>
              <a:gd name="G2" fmla="+- 230 0 0"/>
              <a:gd name="G3" fmla="+- 1 0 0"/>
              <a:gd name="G4" fmla="*/ 1 0 0"/>
              <a:gd name="G5" fmla="+- 1 0 0"/>
              <a:gd name="G6" fmla="*/ 1 0 0"/>
              <a:gd name="G7" fmla="*/ 1 0 0"/>
              <a:gd name="G8" fmla="*/ 1 0 0"/>
              <a:gd name="G9" fmla="+- 1 0 0"/>
              <a:gd name="G10" fmla="+- 1030 0 0"/>
              <a:gd name="G11" fmla="+- 1 0 0"/>
              <a:gd name="G12" fmla="+- 801 0 0"/>
              <a:gd name="G13" fmla="+- 517 0 0"/>
              <a:gd name="T0" fmla="*/ 0 w 1040"/>
              <a:gd name="T1" fmla="*/ 117 h 1031"/>
              <a:gd name="T2" fmla="*/ 0 w 1040"/>
              <a:gd name="T3" fmla="*/ 117 h 1031"/>
              <a:gd name="T4" fmla="*/ 117 w 1040"/>
              <a:gd name="T5" fmla="*/ 0 h 1031"/>
              <a:gd name="T6" fmla="*/ 235 w 1040"/>
              <a:gd name="T7" fmla="*/ 117 h 1031"/>
              <a:gd name="T8" fmla="*/ 117 w 1040"/>
              <a:gd name="T9" fmla="*/ 233 h 1031"/>
              <a:gd name="T10" fmla="*/ 0 w 1040"/>
              <a:gd name="T11" fmla="*/ 117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1031">
                <a:moveTo>
                  <a:pt x="0" y="517"/>
                </a:moveTo>
                <a:lnTo>
                  <a:pt x="0" y="517"/>
                </a:lnTo>
                <a:cubicBezTo>
                  <a:pt x="0" y="230"/>
                  <a:pt x="232" y="0"/>
                  <a:pt x="519" y="0"/>
                </a:cubicBezTo>
                <a:cubicBezTo>
                  <a:pt x="807" y="0"/>
                  <a:pt x="1039" y="230"/>
                  <a:pt x="1039" y="517"/>
                </a:cubicBezTo>
                <a:cubicBezTo>
                  <a:pt x="1039" y="801"/>
                  <a:pt x="807" y="1030"/>
                  <a:pt x="519" y="1030"/>
                </a:cubicBezTo>
                <a:cubicBezTo>
                  <a:pt x="232" y="1030"/>
                  <a:pt x="0" y="801"/>
                  <a:pt x="0" y="51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0" name="Freeform 54"/>
          <p:cNvSpPr>
            <a:spLocks noChangeArrowheads="1"/>
          </p:cNvSpPr>
          <p:nvPr/>
        </p:nvSpPr>
        <p:spPr bwMode="auto">
          <a:xfrm>
            <a:off x="8450370" y="5372031"/>
            <a:ext cx="635760" cy="624862"/>
          </a:xfrm>
          <a:custGeom>
            <a:avLst/>
            <a:gdLst>
              <a:gd name="G0" fmla="+- 519 0 0"/>
              <a:gd name="G1" fmla="+- 519 0 0"/>
              <a:gd name="G2" fmla="+- 232 0 0"/>
              <a:gd name="G3" fmla="+- 1 0 0"/>
              <a:gd name="G4" fmla="*/ 1 0 0"/>
              <a:gd name="G5" fmla="*/ 1 0 0"/>
              <a:gd name="G6" fmla="cos G4 G5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*/ 1 0 0"/>
              <a:gd name="T0" fmla="*/ 1039 256 1"/>
              <a:gd name="T1" fmla="*/ 0 256 1"/>
              <a:gd name="G13" fmla="+- 0 T0 T1"/>
              <a:gd name="G14" fmla="cos G12 G13"/>
              <a:gd name="G15" fmla="+- 1 0 0"/>
              <a:gd name="G16" fmla="+- 807 0 0"/>
              <a:gd name="G17" fmla="+- 519 0 0"/>
              <a:gd name="T2" fmla="*/ 0 w 1048"/>
              <a:gd name="T3" fmla="*/ 117 h 1040"/>
              <a:gd name="T4" fmla="*/ 0 w 1048"/>
              <a:gd name="T5" fmla="*/ 117 h 1040"/>
              <a:gd name="T6" fmla="*/ 118 w 1048"/>
              <a:gd name="T7" fmla="*/ 0 h 1040"/>
              <a:gd name="T8" fmla="*/ 237 w 1048"/>
              <a:gd name="T9" fmla="*/ 117 h 1040"/>
              <a:gd name="T10" fmla="*/ 118 w 1048"/>
              <a:gd name="T11" fmla="*/ 235 h 1040"/>
              <a:gd name="T12" fmla="*/ 0 w 1048"/>
              <a:gd name="T13" fmla="*/ 117 h 1040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8" h="1040">
                <a:moveTo>
                  <a:pt x="0" y="519"/>
                </a:moveTo>
                <a:lnTo>
                  <a:pt x="0" y="519"/>
                </a:lnTo>
                <a:cubicBezTo>
                  <a:pt x="0" y="232"/>
                  <a:pt x="235" y="0"/>
                  <a:pt x="522" y="0"/>
                </a:cubicBezTo>
                <a:cubicBezTo>
                  <a:pt x="812" y="0"/>
                  <a:pt x="1047" y="232"/>
                  <a:pt x="1047" y="519"/>
                </a:cubicBezTo>
                <a:cubicBezTo>
                  <a:pt x="1047" y="807"/>
                  <a:pt x="812" y="1039"/>
                  <a:pt x="522" y="1039"/>
                </a:cubicBezTo>
                <a:cubicBezTo>
                  <a:pt x="235" y="1039"/>
                  <a:pt x="0" y="807"/>
                  <a:pt x="0" y="51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1" name="Freeform 55"/>
          <p:cNvSpPr>
            <a:spLocks noChangeArrowheads="1"/>
          </p:cNvSpPr>
          <p:nvPr/>
        </p:nvSpPr>
        <p:spPr bwMode="auto">
          <a:xfrm>
            <a:off x="9876861" y="3719591"/>
            <a:ext cx="823227" cy="806886"/>
          </a:xfrm>
          <a:custGeom>
            <a:avLst/>
            <a:gdLst>
              <a:gd name="G0" fmla="+- 670 0 0"/>
              <a:gd name="G1" fmla="+- 670 0 0"/>
              <a:gd name="G2" fmla="+- 302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042 0 0"/>
              <a:gd name="G13" fmla="+- 670 0 0"/>
              <a:gd name="T0" fmla="*/ 0 w 1353"/>
              <a:gd name="T1" fmla="*/ 151 h 1342"/>
              <a:gd name="T2" fmla="*/ 0 w 1353"/>
              <a:gd name="T3" fmla="*/ 151 h 1342"/>
              <a:gd name="T4" fmla="*/ 153 w 1353"/>
              <a:gd name="T5" fmla="*/ 0 h 1342"/>
              <a:gd name="T6" fmla="*/ 306 w 1353"/>
              <a:gd name="T7" fmla="*/ 151 h 1342"/>
              <a:gd name="T8" fmla="*/ 153 w 1353"/>
              <a:gd name="T9" fmla="*/ 303 h 1342"/>
              <a:gd name="T10" fmla="*/ 0 w 1353"/>
              <a:gd name="T11" fmla="*/ 15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3" h="1342">
                <a:moveTo>
                  <a:pt x="0" y="670"/>
                </a:moveTo>
                <a:lnTo>
                  <a:pt x="0" y="670"/>
                </a:lnTo>
                <a:cubicBezTo>
                  <a:pt x="0" y="302"/>
                  <a:pt x="302" y="0"/>
                  <a:pt x="676" y="0"/>
                </a:cubicBezTo>
                <a:cubicBezTo>
                  <a:pt x="1047" y="0"/>
                  <a:pt x="1352" y="302"/>
                  <a:pt x="1352" y="670"/>
                </a:cubicBezTo>
                <a:cubicBezTo>
                  <a:pt x="1352" y="1042"/>
                  <a:pt x="1047" y="1341"/>
                  <a:pt x="676" y="1341"/>
                </a:cubicBezTo>
                <a:cubicBezTo>
                  <a:pt x="302" y="1341"/>
                  <a:pt x="0" y="1042"/>
                  <a:pt x="0" y="67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2" name="Freeform 56"/>
          <p:cNvSpPr>
            <a:spLocks noChangeArrowheads="1"/>
          </p:cNvSpPr>
          <p:nvPr/>
        </p:nvSpPr>
        <p:spPr bwMode="auto">
          <a:xfrm>
            <a:off x="7988602" y="3173517"/>
            <a:ext cx="1458986" cy="1434465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6" name="Freeform 75"/>
          <p:cNvSpPr>
            <a:spLocks noEditPoints="1"/>
          </p:cNvSpPr>
          <p:nvPr/>
        </p:nvSpPr>
        <p:spPr bwMode="auto">
          <a:xfrm>
            <a:off x="10097907" y="3922898"/>
            <a:ext cx="390344" cy="393568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5 w 58"/>
              <a:gd name="T19" fmla="*/ 26 h 58"/>
              <a:gd name="T20" fmla="*/ 41 w 58"/>
              <a:gd name="T21" fmla="*/ 22 h 58"/>
              <a:gd name="T22" fmla="*/ 40 w 58"/>
              <a:gd name="T23" fmla="*/ 21 h 58"/>
              <a:gd name="T24" fmla="*/ 44 w 58"/>
              <a:gd name="T25" fmla="*/ 18 h 58"/>
              <a:gd name="T26" fmla="*/ 46 w 58"/>
              <a:gd name="T27" fmla="*/ 19 h 58"/>
              <a:gd name="T28" fmla="*/ 46 w 58"/>
              <a:gd name="T29" fmla="*/ 19 h 58"/>
              <a:gd name="T30" fmla="*/ 48 w 58"/>
              <a:gd name="T31" fmla="*/ 21 h 58"/>
              <a:gd name="T32" fmla="*/ 51 w 58"/>
              <a:gd name="T33" fmla="*/ 18 h 58"/>
              <a:gd name="T34" fmla="*/ 49 w 58"/>
              <a:gd name="T35" fmla="*/ 15 h 58"/>
              <a:gd name="T36" fmla="*/ 44 w 58"/>
              <a:gd name="T37" fmla="*/ 14 h 58"/>
              <a:gd name="T38" fmla="*/ 36 w 58"/>
              <a:gd name="T39" fmla="*/ 21 h 58"/>
              <a:gd name="T40" fmla="*/ 36 w 58"/>
              <a:gd name="T41" fmla="*/ 22 h 58"/>
              <a:gd name="T42" fmla="*/ 44 w 58"/>
              <a:gd name="T43" fmla="*/ 30 h 58"/>
              <a:gd name="T44" fmla="*/ 50 w 58"/>
              <a:gd name="T45" fmla="*/ 34 h 58"/>
              <a:gd name="T46" fmla="*/ 50 w 58"/>
              <a:gd name="T47" fmla="*/ 35 h 58"/>
              <a:gd name="T48" fmla="*/ 44 w 58"/>
              <a:gd name="T49" fmla="*/ 39 h 58"/>
              <a:gd name="T50" fmla="*/ 38 w 58"/>
              <a:gd name="T51" fmla="*/ 34 h 58"/>
              <a:gd name="T52" fmla="*/ 20 w 58"/>
              <a:gd name="T53" fmla="*/ 14 h 58"/>
              <a:gd name="T54" fmla="*/ 5 w 58"/>
              <a:gd name="T55" fmla="*/ 29 h 58"/>
              <a:gd name="T56" fmla="*/ 5 w 58"/>
              <a:gd name="T57" fmla="*/ 29 h 58"/>
              <a:gd name="T58" fmla="*/ 20 w 58"/>
              <a:gd name="T59" fmla="*/ 44 h 58"/>
              <a:gd name="T60" fmla="*/ 30 w 58"/>
              <a:gd name="T61" fmla="*/ 40 h 58"/>
              <a:gd name="T62" fmla="*/ 31 w 58"/>
              <a:gd name="T63" fmla="*/ 38 h 58"/>
              <a:gd name="T64" fmla="*/ 29 w 58"/>
              <a:gd name="T65" fmla="*/ 34 h 58"/>
              <a:gd name="T66" fmla="*/ 20 w 58"/>
              <a:gd name="T67" fmla="*/ 39 h 58"/>
              <a:gd name="T68" fmla="*/ 10 w 58"/>
              <a:gd name="T69" fmla="*/ 28 h 58"/>
              <a:gd name="T70" fmla="*/ 20 w 58"/>
              <a:gd name="T71" fmla="*/ 18 h 58"/>
              <a:gd name="T72" fmla="*/ 30 w 58"/>
              <a:gd name="T73" fmla="*/ 27 h 58"/>
              <a:gd name="T74" fmla="*/ 44 w 58"/>
              <a:gd name="T75" fmla="*/ 44 h 58"/>
              <a:gd name="T76" fmla="*/ 54 w 58"/>
              <a:gd name="T77" fmla="*/ 35 h 58"/>
              <a:gd name="T78" fmla="*/ 45 w 58"/>
              <a:gd name="T79" fmla="*/ 26 h 5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5" y="26"/>
                </a:moveTo>
                <a:cubicBezTo>
                  <a:pt x="43" y="25"/>
                  <a:pt x="41" y="24"/>
                  <a:pt x="41" y="22"/>
                </a:cubicBezTo>
                <a:cubicBezTo>
                  <a:pt x="41" y="22"/>
                  <a:pt x="40" y="21"/>
                  <a:pt x="40" y="21"/>
                </a:cubicBezTo>
                <a:cubicBezTo>
                  <a:pt x="40" y="19"/>
                  <a:pt x="42" y="18"/>
                  <a:pt x="44" y="18"/>
                </a:cubicBezTo>
                <a:cubicBezTo>
                  <a:pt x="45" y="18"/>
                  <a:pt x="46" y="18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7" y="20"/>
                  <a:pt x="48" y="2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0" y="16"/>
                  <a:pt x="49" y="15"/>
                </a:cubicBezTo>
                <a:cubicBezTo>
                  <a:pt x="48" y="14"/>
                  <a:pt x="46" y="14"/>
                  <a:pt x="44" y="14"/>
                </a:cubicBezTo>
                <a:cubicBezTo>
                  <a:pt x="40" y="14"/>
                  <a:pt x="36" y="17"/>
                  <a:pt x="36" y="21"/>
                </a:cubicBezTo>
                <a:cubicBezTo>
                  <a:pt x="36" y="21"/>
                  <a:pt x="36" y="21"/>
                  <a:pt x="36" y="22"/>
                </a:cubicBezTo>
                <a:cubicBezTo>
                  <a:pt x="37" y="27"/>
                  <a:pt x="39" y="29"/>
                  <a:pt x="44" y="30"/>
                </a:cubicBezTo>
                <a:cubicBezTo>
                  <a:pt x="46" y="31"/>
                  <a:pt x="50" y="32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8"/>
                  <a:pt x="47" y="39"/>
                  <a:pt x="44" y="39"/>
                </a:cubicBezTo>
                <a:cubicBezTo>
                  <a:pt x="41" y="39"/>
                  <a:pt x="39" y="36"/>
                  <a:pt x="38" y="34"/>
                </a:cubicBezTo>
                <a:cubicBezTo>
                  <a:pt x="34" y="25"/>
                  <a:pt x="33" y="14"/>
                  <a:pt x="20" y="14"/>
                </a:cubicBezTo>
                <a:cubicBezTo>
                  <a:pt x="12" y="14"/>
                  <a:pt x="5" y="21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7"/>
                  <a:pt x="11" y="44"/>
                  <a:pt x="20" y="44"/>
                </a:cubicBezTo>
                <a:cubicBezTo>
                  <a:pt x="24" y="44"/>
                  <a:pt x="27" y="43"/>
                  <a:pt x="30" y="40"/>
                </a:cubicBezTo>
                <a:cubicBezTo>
                  <a:pt x="31" y="39"/>
                  <a:pt x="31" y="38"/>
                  <a:pt x="31" y="38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38"/>
                  <a:pt x="24" y="39"/>
                  <a:pt x="20" y="39"/>
                </a:cubicBezTo>
                <a:cubicBezTo>
                  <a:pt x="14" y="39"/>
                  <a:pt x="10" y="34"/>
                  <a:pt x="10" y="28"/>
                </a:cubicBezTo>
                <a:cubicBezTo>
                  <a:pt x="10" y="23"/>
                  <a:pt x="14" y="18"/>
                  <a:pt x="20" y="18"/>
                </a:cubicBezTo>
                <a:cubicBezTo>
                  <a:pt x="26" y="18"/>
                  <a:pt x="28" y="21"/>
                  <a:pt x="30" y="27"/>
                </a:cubicBezTo>
                <a:cubicBezTo>
                  <a:pt x="33" y="33"/>
                  <a:pt x="35" y="44"/>
                  <a:pt x="44" y="44"/>
                </a:cubicBezTo>
                <a:cubicBezTo>
                  <a:pt x="50" y="44"/>
                  <a:pt x="54" y="40"/>
                  <a:pt x="54" y="35"/>
                </a:cubicBezTo>
                <a:cubicBezTo>
                  <a:pt x="54" y="29"/>
                  <a:pt x="50" y="27"/>
                  <a:pt x="4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7" name="Freeform 37"/>
          <p:cNvSpPr>
            <a:spLocks noEditPoints="1"/>
          </p:cNvSpPr>
          <p:nvPr/>
        </p:nvSpPr>
        <p:spPr bwMode="auto">
          <a:xfrm>
            <a:off x="8635392" y="5570000"/>
            <a:ext cx="268716" cy="235319"/>
          </a:xfrm>
          <a:custGeom>
            <a:avLst/>
            <a:gdLst>
              <a:gd name="T0" fmla="*/ 244 w 256"/>
              <a:gd name="T1" fmla="*/ 224 h 224"/>
              <a:gd name="T2" fmla="*/ 12 w 256"/>
              <a:gd name="T3" fmla="*/ 224 h 224"/>
              <a:gd name="T4" fmla="*/ 0 w 256"/>
              <a:gd name="T5" fmla="*/ 212 h 224"/>
              <a:gd name="T6" fmla="*/ 0 w 256"/>
              <a:gd name="T7" fmla="*/ 12 h 224"/>
              <a:gd name="T8" fmla="*/ 12 w 256"/>
              <a:gd name="T9" fmla="*/ 0 h 224"/>
              <a:gd name="T10" fmla="*/ 244 w 256"/>
              <a:gd name="T11" fmla="*/ 0 h 224"/>
              <a:gd name="T12" fmla="*/ 256 w 256"/>
              <a:gd name="T13" fmla="*/ 12 h 224"/>
              <a:gd name="T14" fmla="*/ 256 w 256"/>
              <a:gd name="T15" fmla="*/ 212 h 224"/>
              <a:gd name="T16" fmla="*/ 244 w 256"/>
              <a:gd name="T17" fmla="*/ 224 h 224"/>
              <a:gd name="T18" fmla="*/ 196 w 256"/>
              <a:gd name="T19" fmla="*/ 212 h 224"/>
              <a:gd name="T20" fmla="*/ 244 w 256"/>
              <a:gd name="T21" fmla="*/ 212 h 224"/>
              <a:gd name="T22" fmla="*/ 244 w 256"/>
              <a:gd name="T23" fmla="*/ 108 h 224"/>
              <a:gd name="T24" fmla="*/ 240 w 256"/>
              <a:gd name="T25" fmla="*/ 108 h 224"/>
              <a:gd name="T26" fmla="*/ 196 w 256"/>
              <a:gd name="T27" fmla="*/ 108 h 224"/>
              <a:gd name="T28" fmla="*/ 196 w 256"/>
              <a:gd name="T29" fmla="*/ 212 h 224"/>
              <a:gd name="T30" fmla="*/ 72 w 256"/>
              <a:gd name="T31" fmla="*/ 212 h 224"/>
              <a:gd name="T32" fmla="*/ 184 w 256"/>
              <a:gd name="T33" fmla="*/ 212 h 224"/>
              <a:gd name="T34" fmla="*/ 184 w 256"/>
              <a:gd name="T35" fmla="*/ 108 h 224"/>
              <a:gd name="T36" fmla="*/ 72 w 256"/>
              <a:gd name="T37" fmla="*/ 108 h 224"/>
              <a:gd name="T38" fmla="*/ 72 w 256"/>
              <a:gd name="T39" fmla="*/ 212 h 224"/>
              <a:gd name="T40" fmla="*/ 12 w 256"/>
              <a:gd name="T41" fmla="*/ 212 h 224"/>
              <a:gd name="T42" fmla="*/ 60 w 256"/>
              <a:gd name="T43" fmla="*/ 212 h 224"/>
              <a:gd name="T44" fmla="*/ 60 w 256"/>
              <a:gd name="T45" fmla="*/ 108 h 224"/>
              <a:gd name="T46" fmla="*/ 12 w 256"/>
              <a:gd name="T47" fmla="*/ 108 h 224"/>
              <a:gd name="T48" fmla="*/ 12 w 256"/>
              <a:gd name="T49" fmla="*/ 212 h 224"/>
              <a:gd name="T50" fmla="*/ 24 w 256"/>
              <a:gd name="T51" fmla="*/ 12 h 224"/>
              <a:gd name="T52" fmla="*/ 12 w 256"/>
              <a:gd name="T53" fmla="*/ 24 h 224"/>
              <a:gd name="T54" fmla="*/ 24 w 256"/>
              <a:gd name="T55" fmla="*/ 36 h 224"/>
              <a:gd name="T56" fmla="*/ 36 w 256"/>
              <a:gd name="T57" fmla="*/ 24 h 224"/>
              <a:gd name="T58" fmla="*/ 24 w 256"/>
              <a:gd name="T59" fmla="*/ 12 h 224"/>
              <a:gd name="T60" fmla="*/ 60 w 256"/>
              <a:gd name="T61" fmla="*/ 12 h 224"/>
              <a:gd name="T62" fmla="*/ 48 w 256"/>
              <a:gd name="T63" fmla="*/ 24 h 224"/>
              <a:gd name="T64" fmla="*/ 60 w 256"/>
              <a:gd name="T65" fmla="*/ 36 h 224"/>
              <a:gd name="T66" fmla="*/ 72 w 256"/>
              <a:gd name="T67" fmla="*/ 24 h 224"/>
              <a:gd name="T68" fmla="*/ 60 w 256"/>
              <a:gd name="T69" fmla="*/ 12 h 224"/>
              <a:gd name="T70" fmla="*/ 96 w 256"/>
              <a:gd name="T71" fmla="*/ 12 h 224"/>
              <a:gd name="T72" fmla="*/ 84 w 256"/>
              <a:gd name="T73" fmla="*/ 24 h 224"/>
              <a:gd name="T74" fmla="*/ 96 w 256"/>
              <a:gd name="T75" fmla="*/ 36 h 224"/>
              <a:gd name="T76" fmla="*/ 108 w 256"/>
              <a:gd name="T77" fmla="*/ 24 h 224"/>
              <a:gd name="T78" fmla="*/ 96 w 256"/>
              <a:gd name="T79" fmla="*/ 12 h 224"/>
              <a:gd name="T80" fmla="*/ 232 w 256"/>
              <a:gd name="T81" fmla="*/ 48 h 224"/>
              <a:gd name="T82" fmla="*/ 24 w 256"/>
              <a:gd name="T83" fmla="*/ 48 h 224"/>
              <a:gd name="T84" fmla="*/ 12 w 256"/>
              <a:gd name="T85" fmla="*/ 48 h 224"/>
              <a:gd name="T86" fmla="*/ 12 w 256"/>
              <a:gd name="T87" fmla="*/ 96 h 224"/>
              <a:gd name="T88" fmla="*/ 60 w 256"/>
              <a:gd name="T89" fmla="*/ 96 h 224"/>
              <a:gd name="T90" fmla="*/ 72 w 256"/>
              <a:gd name="T91" fmla="*/ 96 h 224"/>
              <a:gd name="T92" fmla="*/ 184 w 256"/>
              <a:gd name="T93" fmla="*/ 96 h 224"/>
              <a:gd name="T94" fmla="*/ 196 w 256"/>
              <a:gd name="T95" fmla="*/ 96 h 224"/>
              <a:gd name="T96" fmla="*/ 240 w 256"/>
              <a:gd name="T97" fmla="*/ 96 h 224"/>
              <a:gd name="T98" fmla="*/ 244 w 256"/>
              <a:gd name="T99" fmla="*/ 96 h 224"/>
              <a:gd name="T100" fmla="*/ 244 w 256"/>
              <a:gd name="T101" fmla="*/ 48 h 224"/>
              <a:gd name="T102" fmla="*/ 232 w 256"/>
              <a:gd name="T103" fmla="*/ 48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8" name="Freeform 64"/>
          <p:cNvSpPr>
            <a:spLocks noChangeArrowheads="1"/>
          </p:cNvSpPr>
          <p:nvPr/>
        </p:nvSpPr>
        <p:spPr bwMode="auto">
          <a:xfrm>
            <a:off x="9843430" y="2534746"/>
            <a:ext cx="279327" cy="279400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>
              <a:defRPr/>
            </a:pPr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9" name="TextBox 1056"/>
          <p:cNvSpPr txBox="1"/>
          <p:nvPr/>
        </p:nvSpPr>
        <p:spPr>
          <a:xfrm>
            <a:off x="8207982" y="3661160"/>
            <a:ext cx="10701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</a:t>
            </a:r>
            <a:endParaRPr lang="id-ID" sz="27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0" name="TextBox 1056"/>
          <p:cNvSpPr txBox="1"/>
          <p:nvPr/>
        </p:nvSpPr>
        <p:spPr>
          <a:xfrm>
            <a:off x="5410410" y="1956139"/>
            <a:ext cx="2868524" cy="877155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Number of</a:t>
            </a:r>
          </a:p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Tandem Servers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1" name="TextBox 1056"/>
          <p:cNvSpPr txBox="1"/>
          <p:nvPr/>
        </p:nvSpPr>
        <p:spPr>
          <a:xfrm>
            <a:off x="9168471" y="1938727"/>
            <a:ext cx="213640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Arrival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2" name="TextBox 1056"/>
          <p:cNvSpPr txBox="1"/>
          <p:nvPr/>
        </p:nvSpPr>
        <p:spPr>
          <a:xfrm>
            <a:off x="9662138" y="4481633"/>
            <a:ext cx="22376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Service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3" name="TextBox 1056"/>
          <p:cNvSpPr txBox="1"/>
          <p:nvPr/>
        </p:nvSpPr>
        <p:spPr>
          <a:xfrm>
            <a:off x="6942073" y="5957743"/>
            <a:ext cx="368054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Violation Probability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4" name="AutoShape 61"/>
          <p:cNvSpPr>
            <a:spLocks/>
          </p:cNvSpPr>
          <p:nvPr/>
        </p:nvSpPr>
        <p:spPr bwMode="auto">
          <a:xfrm>
            <a:off x="6842754" y="3211506"/>
            <a:ext cx="295871" cy="2959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sp>
        <p:nvSpPr>
          <p:cNvPr id="35" name="Title 2"/>
          <p:cNvSpPr txBox="1">
            <a:spLocks/>
          </p:cNvSpPr>
          <p:nvPr/>
        </p:nvSpPr>
        <p:spPr>
          <a:xfrm>
            <a:off x="-121578" y="274769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3" name="Group 2"/>
          <p:cNvGrpSpPr/>
          <p:nvPr/>
        </p:nvGrpSpPr>
        <p:grpSpPr>
          <a:xfrm rot="10800000">
            <a:off x="2272336" y="1236267"/>
            <a:ext cx="9946349" cy="2673455"/>
            <a:chOff x="-210622" y="4085211"/>
            <a:chExt cx="19892697" cy="5346910"/>
          </a:xfrm>
        </p:grpSpPr>
        <p:sp>
          <p:nvSpPr>
            <p:cNvPr id="44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45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</p:grpSp>
      <p:sp>
        <p:nvSpPr>
          <p:cNvPr id="46" name="TextBox 52"/>
          <p:cNvSpPr txBox="1"/>
          <p:nvPr/>
        </p:nvSpPr>
        <p:spPr>
          <a:xfrm>
            <a:off x="4409604" y="2019509"/>
            <a:ext cx="5113882" cy="1123376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7000" b="1" dirty="0" smtClean="0">
                <a:solidFill>
                  <a:prstClr val="white"/>
                </a:solidFill>
                <a:latin typeface="+mj-lt"/>
                <a:cs typeface="Aparajita" panose="020B0604020202020204" pitchFamily="34" charset="0"/>
              </a:rPr>
              <a:t>Thank You!</a:t>
            </a:r>
            <a:endParaRPr lang="id-ID" sz="7000" b="1" dirty="0">
              <a:solidFill>
                <a:prstClr val="white"/>
              </a:solidFill>
              <a:latin typeface="+mj-lt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5166882" y="187718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1039544"/>
            <a:chOff x="1690738" y="483017"/>
            <a:chExt cx="20962938" cy="2079087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Table of Contents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2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Outline of my presentation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5" name="Oval 84"/>
          <p:cNvSpPr/>
          <p:nvPr/>
        </p:nvSpPr>
        <p:spPr bwMode="auto">
          <a:xfrm>
            <a:off x="5178430" y="4549044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170702" y="2757015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170702" y="3648354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36016" y="1963342"/>
            <a:ext cx="2654665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Introduction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Freeform 36"/>
          <p:cNvSpPr>
            <a:spLocks noChangeArrowheads="1"/>
          </p:cNvSpPr>
          <p:nvPr/>
        </p:nvSpPr>
        <p:spPr bwMode="auto">
          <a:xfrm>
            <a:off x="5411410" y="4754503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46"/>
          <p:cNvSpPr>
            <a:spLocks noChangeArrowheads="1"/>
          </p:cNvSpPr>
          <p:nvPr/>
        </p:nvSpPr>
        <p:spPr bwMode="auto">
          <a:xfrm>
            <a:off x="5375695" y="3838118"/>
            <a:ext cx="358509" cy="34143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127"/>
          <p:cNvSpPr>
            <a:spLocks noChangeArrowheads="1"/>
          </p:cNvSpPr>
          <p:nvPr/>
        </p:nvSpPr>
        <p:spPr bwMode="auto">
          <a:xfrm>
            <a:off x="5353416" y="2090352"/>
            <a:ext cx="414209" cy="333566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75"/>
          <p:cNvSpPr>
            <a:spLocks noChangeArrowheads="1"/>
          </p:cNvSpPr>
          <p:nvPr/>
        </p:nvSpPr>
        <p:spPr bwMode="auto">
          <a:xfrm>
            <a:off x="5388017" y="3005602"/>
            <a:ext cx="331434" cy="266907"/>
          </a:xfrm>
          <a:custGeom>
            <a:avLst/>
            <a:gdLst>
              <a:gd name="T0" fmla="*/ 443 w 497"/>
              <a:gd name="T1" fmla="*/ 0 h 400"/>
              <a:gd name="T2" fmla="*/ 443 w 497"/>
              <a:gd name="T3" fmla="*/ 0 h 400"/>
              <a:gd name="T4" fmla="*/ 53 w 497"/>
              <a:gd name="T5" fmla="*/ 0 h 400"/>
              <a:gd name="T6" fmla="*/ 0 w 497"/>
              <a:gd name="T7" fmla="*/ 44 h 400"/>
              <a:gd name="T8" fmla="*/ 0 w 497"/>
              <a:gd name="T9" fmla="*/ 346 h 400"/>
              <a:gd name="T10" fmla="*/ 53 w 497"/>
              <a:gd name="T11" fmla="*/ 399 h 400"/>
              <a:gd name="T12" fmla="*/ 443 w 497"/>
              <a:gd name="T13" fmla="*/ 399 h 400"/>
              <a:gd name="T14" fmla="*/ 496 w 497"/>
              <a:gd name="T15" fmla="*/ 346 h 400"/>
              <a:gd name="T16" fmla="*/ 496 w 497"/>
              <a:gd name="T17" fmla="*/ 44 h 400"/>
              <a:gd name="T18" fmla="*/ 443 w 497"/>
              <a:gd name="T19" fmla="*/ 0 h 400"/>
              <a:gd name="T20" fmla="*/ 443 w 497"/>
              <a:gd name="T21" fmla="*/ 346 h 400"/>
              <a:gd name="T22" fmla="*/ 443 w 497"/>
              <a:gd name="T23" fmla="*/ 346 h 400"/>
              <a:gd name="T24" fmla="*/ 53 w 497"/>
              <a:gd name="T25" fmla="*/ 346 h 400"/>
              <a:gd name="T26" fmla="*/ 53 w 497"/>
              <a:gd name="T27" fmla="*/ 44 h 400"/>
              <a:gd name="T28" fmla="*/ 443 w 497"/>
              <a:gd name="T29" fmla="*/ 44 h 400"/>
              <a:gd name="T30" fmla="*/ 443 w 497"/>
              <a:gd name="T31" fmla="*/ 346 h 400"/>
              <a:gd name="T32" fmla="*/ 222 w 497"/>
              <a:gd name="T33" fmla="*/ 249 h 400"/>
              <a:gd name="T34" fmla="*/ 222 w 497"/>
              <a:gd name="T35" fmla="*/ 249 h 400"/>
              <a:gd name="T36" fmla="*/ 97 w 497"/>
              <a:gd name="T37" fmla="*/ 249 h 400"/>
              <a:gd name="T38" fmla="*/ 97 w 497"/>
              <a:gd name="T39" fmla="*/ 293 h 400"/>
              <a:gd name="T40" fmla="*/ 222 w 497"/>
              <a:gd name="T41" fmla="*/ 293 h 400"/>
              <a:gd name="T42" fmla="*/ 222 w 497"/>
              <a:gd name="T43" fmla="*/ 249 h 400"/>
              <a:gd name="T44" fmla="*/ 222 w 497"/>
              <a:gd name="T45" fmla="*/ 178 h 400"/>
              <a:gd name="T46" fmla="*/ 222 w 497"/>
              <a:gd name="T47" fmla="*/ 178 h 400"/>
              <a:gd name="T48" fmla="*/ 97 w 497"/>
              <a:gd name="T49" fmla="*/ 178 h 400"/>
              <a:gd name="T50" fmla="*/ 97 w 497"/>
              <a:gd name="T51" fmla="*/ 222 h 400"/>
              <a:gd name="T52" fmla="*/ 222 w 497"/>
              <a:gd name="T53" fmla="*/ 222 h 400"/>
              <a:gd name="T54" fmla="*/ 222 w 497"/>
              <a:gd name="T55" fmla="*/ 178 h 400"/>
              <a:gd name="T56" fmla="*/ 222 w 497"/>
              <a:gd name="T57" fmla="*/ 98 h 400"/>
              <a:gd name="T58" fmla="*/ 222 w 497"/>
              <a:gd name="T59" fmla="*/ 98 h 400"/>
              <a:gd name="T60" fmla="*/ 97 w 497"/>
              <a:gd name="T61" fmla="*/ 98 h 400"/>
              <a:gd name="T62" fmla="*/ 97 w 497"/>
              <a:gd name="T63" fmla="*/ 143 h 400"/>
              <a:gd name="T64" fmla="*/ 222 w 497"/>
              <a:gd name="T65" fmla="*/ 143 h 400"/>
              <a:gd name="T66" fmla="*/ 222 w 497"/>
              <a:gd name="T67" fmla="*/ 98 h 400"/>
              <a:gd name="T68" fmla="*/ 389 w 497"/>
              <a:gd name="T69" fmla="*/ 257 h 400"/>
              <a:gd name="T70" fmla="*/ 389 w 497"/>
              <a:gd name="T71" fmla="*/ 257 h 400"/>
              <a:gd name="T72" fmla="*/ 354 w 497"/>
              <a:gd name="T73" fmla="*/ 231 h 400"/>
              <a:gd name="T74" fmla="*/ 381 w 497"/>
              <a:gd name="T75" fmla="*/ 151 h 400"/>
              <a:gd name="T76" fmla="*/ 336 w 497"/>
              <a:gd name="T77" fmla="*/ 98 h 400"/>
              <a:gd name="T78" fmla="*/ 292 w 497"/>
              <a:gd name="T79" fmla="*/ 151 h 400"/>
              <a:gd name="T80" fmla="*/ 319 w 497"/>
              <a:gd name="T81" fmla="*/ 231 h 400"/>
              <a:gd name="T82" fmla="*/ 275 w 497"/>
              <a:gd name="T83" fmla="*/ 257 h 400"/>
              <a:gd name="T84" fmla="*/ 275 w 497"/>
              <a:gd name="T85" fmla="*/ 293 h 400"/>
              <a:gd name="T86" fmla="*/ 398 w 497"/>
              <a:gd name="T87" fmla="*/ 293 h 400"/>
              <a:gd name="T88" fmla="*/ 389 w 497"/>
              <a:gd name="T89" fmla="*/ 25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5991" y="1600077"/>
            <a:ext cx="3955653" cy="4285073"/>
            <a:chOff x="2524195" y="2521528"/>
            <a:chExt cx="8742644" cy="9470716"/>
          </a:xfrm>
        </p:grpSpPr>
        <p:grpSp>
          <p:nvGrpSpPr>
            <p:cNvPr id="34" name="Group 33"/>
            <p:cNvGrpSpPr/>
            <p:nvPr/>
          </p:nvGrpSpPr>
          <p:grpSpPr>
            <a:xfrm>
              <a:off x="3800342" y="10064738"/>
              <a:ext cx="745888" cy="991444"/>
              <a:chOff x="9916767" y="11659096"/>
              <a:chExt cx="1032769" cy="1372771"/>
            </a:xfrm>
          </p:grpSpPr>
          <p:sp>
            <p:nvSpPr>
              <p:cNvPr id="86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385170">
              <a:off x="3988335" y="6990732"/>
              <a:ext cx="828523" cy="1189633"/>
              <a:chOff x="18561758" y="2385889"/>
              <a:chExt cx="2160750" cy="3102509"/>
            </a:xfrm>
          </p:grpSpPr>
          <p:sp>
            <p:nvSpPr>
              <p:cNvPr id="55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45019" y="2521528"/>
              <a:ext cx="1920847" cy="1914930"/>
              <a:chOff x="131763" y="111125"/>
              <a:chExt cx="3802063" cy="3789363"/>
            </a:xfrm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524195" y="3241842"/>
              <a:ext cx="8742644" cy="8750402"/>
              <a:chOff x="2865557" y="4639756"/>
              <a:chExt cx="3987931" cy="399147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008752" y="4901590"/>
                <a:ext cx="2844736" cy="3729636"/>
                <a:chOff x="12795250" y="366713"/>
                <a:chExt cx="2738438" cy="3589337"/>
              </a:xfrm>
            </p:grpSpPr>
            <p:sp>
              <p:nvSpPr>
                <p:cNvPr id="139" name="Freeform 129"/>
                <p:cNvSpPr>
                  <a:spLocks/>
                </p:cNvSpPr>
                <p:nvPr/>
              </p:nvSpPr>
              <p:spPr bwMode="auto">
                <a:xfrm>
                  <a:off x="12795250" y="561975"/>
                  <a:ext cx="2687638" cy="3394075"/>
                </a:xfrm>
                <a:custGeom>
                  <a:avLst/>
                  <a:gdLst>
                    <a:gd name="T0" fmla="*/ 9 w 424"/>
                    <a:gd name="T1" fmla="*/ 0 h 536"/>
                    <a:gd name="T2" fmla="*/ 0 w 424"/>
                    <a:gd name="T3" fmla="*/ 25 h 536"/>
                    <a:gd name="T4" fmla="*/ 0 w 424"/>
                    <a:gd name="T5" fmla="*/ 497 h 536"/>
                    <a:gd name="T6" fmla="*/ 39 w 424"/>
                    <a:gd name="T7" fmla="*/ 536 h 536"/>
                    <a:gd name="T8" fmla="*/ 391 w 424"/>
                    <a:gd name="T9" fmla="*/ 536 h 536"/>
                    <a:gd name="T10" fmla="*/ 424 w 424"/>
                    <a:gd name="T11" fmla="*/ 519 h 536"/>
                    <a:gd name="T12" fmla="*/ 393 w 424"/>
                    <a:gd name="T13" fmla="*/ 534 h 536"/>
                    <a:gd name="T14" fmla="*/ 42 w 424"/>
                    <a:gd name="T15" fmla="*/ 534 h 536"/>
                    <a:gd name="T16" fmla="*/ 2 w 424"/>
                    <a:gd name="T17" fmla="*/ 494 h 536"/>
                    <a:gd name="T18" fmla="*/ 2 w 424"/>
                    <a:gd name="T19" fmla="*/ 22 h 536"/>
                    <a:gd name="T20" fmla="*/ 9 w 424"/>
                    <a:gd name="T2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4" h="536">
                      <a:moveTo>
                        <a:pt x="9" y="0"/>
                      </a:moveTo>
                      <a:cubicBezTo>
                        <a:pt x="3" y="6"/>
                        <a:pt x="0" y="15"/>
                        <a:pt x="0" y="25"/>
                      </a:cubicBezTo>
                      <a:cubicBezTo>
                        <a:pt x="0" y="497"/>
                        <a:pt x="0" y="497"/>
                        <a:pt x="0" y="497"/>
                      </a:cubicBezTo>
                      <a:cubicBezTo>
                        <a:pt x="0" y="519"/>
                        <a:pt x="18" y="536"/>
                        <a:pt x="39" y="536"/>
                      </a:cubicBezTo>
                      <a:cubicBezTo>
                        <a:pt x="391" y="536"/>
                        <a:pt x="391" y="536"/>
                        <a:pt x="391" y="536"/>
                      </a:cubicBezTo>
                      <a:cubicBezTo>
                        <a:pt x="405" y="536"/>
                        <a:pt x="416" y="530"/>
                        <a:pt x="424" y="519"/>
                      </a:cubicBezTo>
                      <a:cubicBezTo>
                        <a:pt x="416" y="528"/>
                        <a:pt x="405" y="534"/>
                        <a:pt x="393" y="534"/>
                      </a:cubicBezTo>
                      <a:cubicBezTo>
                        <a:pt x="42" y="534"/>
                        <a:pt x="42" y="534"/>
                        <a:pt x="42" y="534"/>
                      </a:cubicBezTo>
                      <a:cubicBezTo>
                        <a:pt x="20" y="534"/>
                        <a:pt x="2" y="516"/>
                        <a:pt x="2" y="494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14"/>
                        <a:pt x="5" y="6"/>
                        <a:pt x="9" y="0"/>
                      </a:cubicBez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130"/>
                <p:cNvSpPr>
                  <a:spLocks/>
                </p:cNvSpPr>
                <p:nvPr/>
              </p:nvSpPr>
              <p:spPr bwMode="auto">
                <a:xfrm>
                  <a:off x="12807950" y="455613"/>
                  <a:ext cx="2725738" cy="3487737"/>
                </a:xfrm>
                <a:custGeom>
                  <a:avLst/>
                  <a:gdLst>
                    <a:gd name="T0" fmla="*/ 430 w 430"/>
                    <a:gd name="T1" fmla="*/ 511 h 551"/>
                    <a:gd name="T2" fmla="*/ 391 w 430"/>
                    <a:gd name="T3" fmla="*/ 551 h 551"/>
                    <a:gd name="T4" fmla="*/ 40 w 430"/>
                    <a:gd name="T5" fmla="*/ 551 h 551"/>
                    <a:gd name="T6" fmla="*/ 0 w 430"/>
                    <a:gd name="T7" fmla="*/ 511 h 551"/>
                    <a:gd name="T8" fmla="*/ 0 w 430"/>
                    <a:gd name="T9" fmla="*/ 39 h 551"/>
                    <a:gd name="T10" fmla="*/ 40 w 430"/>
                    <a:gd name="T11" fmla="*/ 0 h 551"/>
                    <a:gd name="T12" fmla="*/ 391 w 430"/>
                    <a:gd name="T13" fmla="*/ 0 h 551"/>
                    <a:gd name="T14" fmla="*/ 430 w 430"/>
                    <a:gd name="T15" fmla="*/ 39 h 551"/>
                    <a:gd name="T16" fmla="*/ 430 w 430"/>
                    <a:gd name="T17" fmla="*/ 511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0" h="551">
                      <a:moveTo>
                        <a:pt x="430" y="511"/>
                      </a:moveTo>
                      <a:cubicBezTo>
                        <a:pt x="430" y="533"/>
                        <a:pt x="413" y="551"/>
                        <a:pt x="391" y="551"/>
                      </a:cubicBezTo>
                      <a:cubicBezTo>
                        <a:pt x="40" y="551"/>
                        <a:pt x="40" y="551"/>
                        <a:pt x="40" y="551"/>
                      </a:cubicBezTo>
                      <a:cubicBezTo>
                        <a:pt x="18" y="551"/>
                        <a:pt x="0" y="533"/>
                        <a:pt x="0" y="51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3" y="0"/>
                        <a:pt x="430" y="17"/>
                        <a:pt x="430" y="39"/>
                      </a:cubicBezTo>
                      <a:cubicBezTo>
                        <a:pt x="430" y="511"/>
                        <a:pt x="430" y="511"/>
                        <a:pt x="430" y="511"/>
                      </a:cubicBezTo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131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1C1C1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132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133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  <a:close/>
                    </a:path>
                  </a:pathLst>
                </a:custGeom>
                <a:solidFill>
                  <a:srgbClr val="FFFCF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134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5" name="Rectangle 135"/>
                <p:cNvSpPr>
                  <a:spLocks noChangeArrowheads="1"/>
                </p:cNvSpPr>
                <p:nvPr/>
              </p:nvSpPr>
              <p:spPr bwMode="auto">
                <a:xfrm>
                  <a:off x="14228763" y="3360738"/>
                  <a:ext cx="868363" cy="107950"/>
                </a:xfrm>
                <a:prstGeom prst="rect">
                  <a:avLst/>
                </a:prstGeom>
                <a:solidFill>
                  <a:srgbClr val="EB505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6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214350" y="1423988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3214350" y="161925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214350" y="1822450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3214350" y="201930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3214350" y="2220913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3214350" y="2424113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214350" y="2619375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3" name="Rectangle 143"/>
                <p:cNvSpPr>
                  <a:spLocks noChangeArrowheads="1"/>
                </p:cNvSpPr>
                <p:nvPr/>
              </p:nvSpPr>
              <p:spPr bwMode="auto">
                <a:xfrm>
                  <a:off x="13214350" y="28225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4" name="Rectangle 144"/>
                <p:cNvSpPr>
                  <a:spLocks noChangeArrowheads="1"/>
                </p:cNvSpPr>
                <p:nvPr/>
              </p:nvSpPr>
              <p:spPr bwMode="auto">
                <a:xfrm>
                  <a:off x="13214350" y="30257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5" name="Rectangle 145"/>
                <p:cNvSpPr>
                  <a:spLocks noChangeArrowheads="1"/>
                </p:cNvSpPr>
                <p:nvPr/>
              </p:nvSpPr>
              <p:spPr bwMode="auto">
                <a:xfrm>
                  <a:off x="13511213" y="1006475"/>
                  <a:ext cx="1325563" cy="106362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46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BCBCB8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47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48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82613" cy="557212"/>
                </a:xfrm>
                <a:custGeom>
                  <a:avLst/>
                  <a:gdLst>
                    <a:gd name="T0" fmla="*/ 351 w 367"/>
                    <a:gd name="T1" fmla="*/ 20 h 351"/>
                    <a:gd name="T2" fmla="*/ 0 w 367"/>
                    <a:gd name="T3" fmla="*/ 0 h 351"/>
                    <a:gd name="T4" fmla="*/ 367 w 367"/>
                    <a:gd name="T5" fmla="*/ 351 h 351"/>
                    <a:gd name="T6" fmla="*/ 351 w 367"/>
                    <a:gd name="T7" fmla="*/ 2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7" h="351">
                      <a:moveTo>
                        <a:pt x="351" y="2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51" y="20"/>
                      </a:lnTo>
                      <a:close/>
                    </a:path>
                  </a:pathLst>
                </a:custGeom>
                <a:solidFill>
                  <a:srgbClr val="F2EFE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3682663" y="366713"/>
                  <a:ext cx="944563" cy="290512"/>
                </a:xfrm>
                <a:prstGeom prst="rect">
                  <a:avLst/>
                </a:prstGeom>
                <a:solidFill>
                  <a:srgbClr val="1E1E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15488" y="4639756"/>
                <a:ext cx="998195" cy="540472"/>
                <a:chOff x="17801829" y="5891398"/>
                <a:chExt cx="954592" cy="516864"/>
              </a:xfrm>
            </p:grpSpPr>
            <p:sp>
              <p:nvSpPr>
                <p:cNvPr id="137" name="Freeform 279"/>
                <p:cNvSpPr>
                  <a:spLocks/>
                </p:cNvSpPr>
                <p:nvPr/>
              </p:nvSpPr>
              <p:spPr bwMode="auto">
                <a:xfrm>
                  <a:off x="17801829" y="5891398"/>
                  <a:ext cx="954592" cy="516864"/>
                </a:xfrm>
                <a:custGeom>
                  <a:avLst/>
                  <a:gdLst>
                    <a:gd name="T0" fmla="*/ 115 w 167"/>
                    <a:gd name="T1" fmla="*/ 42 h 88"/>
                    <a:gd name="T2" fmla="*/ 117 w 167"/>
                    <a:gd name="T3" fmla="*/ 33 h 88"/>
                    <a:gd name="T4" fmla="*/ 83 w 167"/>
                    <a:gd name="T5" fmla="*/ 0 h 88"/>
                    <a:gd name="T6" fmla="*/ 50 w 167"/>
                    <a:gd name="T7" fmla="*/ 33 h 88"/>
                    <a:gd name="T8" fmla="*/ 51 w 167"/>
                    <a:gd name="T9" fmla="*/ 42 h 88"/>
                    <a:gd name="T10" fmla="*/ 0 w 167"/>
                    <a:gd name="T11" fmla="*/ 42 h 88"/>
                    <a:gd name="T12" fmla="*/ 0 w 167"/>
                    <a:gd name="T13" fmla="*/ 88 h 88"/>
                    <a:gd name="T14" fmla="*/ 167 w 167"/>
                    <a:gd name="T15" fmla="*/ 88 h 88"/>
                    <a:gd name="T16" fmla="*/ 167 w 167"/>
                    <a:gd name="T17" fmla="*/ 42 h 88"/>
                    <a:gd name="T18" fmla="*/ 115 w 167"/>
                    <a:gd name="T19" fmla="*/ 4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88">
                      <a:moveTo>
                        <a:pt x="115" y="42"/>
                      </a:moveTo>
                      <a:cubicBezTo>
                        <a:pt x="116" y="39"/>
                        <a:pt x="117" y="36"/>
                        <a:pt x="117" y="33"/>
                      </a:cubicBezTo>
                      <a:cubicBezTo>
                        <a:pt x="117" y="15"/>
                        <a:pt x="102" y="0"/>
                        <a:pt x="83" y="0"/>
                      </a:cubicBezTo>
                      <a:cubicBezTo>
                        <a:pt x="65" y="0"/>
                        <a:pt x="50" y="15"/>
                        <a:pt x="50" y="33"/>
                      </a:cubicBezTo>
                      <a:cubicBezTo>
                        <a:pt x="50" y="36"/>
                        <a:pt x="51" y="39"/>
                        <a:pt x="51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167" y="88"/>
                        <a:pt x="167" y="88"/>
                        <a:pt x="167" y="88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lnTo>
                        <a:pt x="115" y="42"/>
                      </a:lnTo>
                      <a:close/>
                    </a:path>
                  </a:pathLst>
                </a:custGeom>
                <a:solidFill>
                  <a:srgbClr val="FFB0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8" name="Oval 280"/>
                <p:cNvSpPr>
                  <a:spLocks noChangeArrowheads="1"/>
                </p:cNvSpPr>
                <p:nvPr/>
              </p:nvSpPr>
              <p:spPr bwMode="auto">
                <a:xfrm>
                  <a:off x="18167266" y="5973356"/>
                  <a:ext cx="229951" cy="230011"/>
                </a:xfrm>
                <a:prstGeom prst="ellipse">
                  <a:avLst/>
                </a:prstGeom>
                <a:solidFill>
                  <a:srgbClr val="00052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935">
                <a:off x="2865557" y="5552197"/>
                <a:ext cx="2681043" cy="955676"/>
                <a:chOff x="485775" y="495300"/>
                <a:chExt cx="5238750" cy="1866901"/>
              </a:xfrm>
            </p:grpSpPr>
            <p:sp>
              <p:nvSpPr>
                <p:cNvPr id="131" name="Freeform 5"/>
                <p:cNvSpPr>
                  <a:spLocks/>
                </p:cNvSpPr>
                <p:nvPr/>
              </p:nvSpPr>
              <p:spPr bwMode="auto">
                <a:xfrm>
                  <a:off x="4603750" y="1674813"/>
                  <a:ext cx="1120775" cy="687388"/>
                </a:xfrm>
                <a:custGeom>
                  <a:avLst/>
                  <a:gdLst>
                    <a:gd name="T0" fmla="*/ 6 w 117"/>
                    <a:gd name="T1" fmla="*/ 29 h 71"/>
                    <a:gd name="T2" fmla="*/ 0 w 117"/>
                    <a:gd name="T3" fmla="*/ 58 h 71"/>
                    <a:gd name="T4" fmla="*/ 63 w 117"/>
                    <a:gd name="T5" fmla="*/ 71 h 71"/>
                    <a:gd name="T6" fmla="*/ 115 w 117"/>
                    <a:gd name="T7" fmla="*/ 55 h 71"/>
                    <a:gd name="T8" fmla="*/ 115 w 117"/>
                    <a:gd name="T9" fmla="*/ 55 h 71"/>
                    <a:gd name="T10" fmla="*/ 115 w 117"/>
                    <a:gd name="T11" fmla="*/ 53 h 71"/>
                    <a:gd name="T12" fmla="*/ 68 w 117"/>
                    <a:gd name="T13" fmla="*/ 43 h 71"/>
                    <a:gd name="T14" fmla="*/ 62 w 117"/>
                    <a:gd name="T15" fmla="*/ 46 h 71"/>
                    <a:gd name="T16" fmla="*/ 57 w 117"/>
                    <a:gd name="T17" fmla="*/ 39 h 71"/>
                    <a:gd name="T18" fmla="*/ 64 w 117"/>
                    <a:gd name="T19" fmla="*/ 35 h 71"/>
                    <a:gd name="T20" fmla="*/ 68 w 117"/>
                    <a:gd name="T21" fmla="*/ 40 h 71"/>
                    <a:gd name="T22" fmla="*/ 116 w 117"/>
                    <a:gd name="T23" fmla="*/ 50 h 71"/>
                    <a:gd name="T24" fmla="*/ 117 w 117"/>
                    <a:gd name="T25" fmla="*/ 48 h 71"/>
                    <a:gd name="T26" fmla="*/ 117 w 117"/>
                    <a:gd name="T27" fmla="*/ 48 h 71"/>
                    <a:gd name="T28" fmla="*/ 75 w 117"/>
                    <a:gd name="T29" fmla="*/ 13 h 71"/>
                    <a:gd name="T30" fmla="*/ 12 w 117"/>
                    <a:gd name="T31" fmla="*/ 0 h 71"/>
                    <a:gd name="T32" fmla="*/ 6 w 117"/>
                    <a:gd name="T33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7" h="71">
                      <a:moveTo>
                        <a:pt x="6" y="29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63" y="71"/>
                        <a:pt x="63" y="71"/>
                        <a:pt x="63" y="71"/>
                      </a:cubicBezTo>
                      <a:cubicBezTo>
                        <a:pt x="76" y="58"/>
                        <a:pt x="95" y="51"/>
                        <a:pt x="115" y="55"/>
                      </a:cubicBezTo>
                      <a:cubicBezTo>
                        <a:pt x="115" y="55"/>
                        <a:pt x="115" y="55"/>
                        <a:pt x="115" y="55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45"/>
                        <a:pt x="64" y="47"/>
                        <a:pt x="62" y="46"/>
                      </a:cubicBezTo>
                      <a:cubicBezTo>
                        <a:pt x="59" y="45"/>
                        <a:pt x="57" y="42"/>
                        <a:pt x="57" y="39"/>
                      </a:cubicBezTo>
                      <a:cubicBezTo>
                        <a:pt x="58" y="36"/>
                        <a:pt x="61" y="34"/>
                        <a:pt x="64" y="35"/>
                      </a:cubicBezTo>
                      <a:cubicBezTo>
                        <a:pt x="67" y="36"/>
                        <a:pt x="68" y="38"/>
                        <a:pt x="68" y="4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97" y="44"/>
                        <a:pt x="82" y="30"/>
                        <a:pt x="75" y="13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6" y="29"/>
                      </a:ln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6"/>
                <p:cNvSpPr>
                  <a:spLocks/>
                </p:cNvSpPr>
                <p:nvPr/>
              </p:nvSpPr>
              <p:spPr bwMode="auto">
                <a:xfrm>
                  <a:off x="1549400" y="989013"/>
                  <a:ext cx="3351213" cy="1335088"/>
                </a:xfrm>
                <a:custGeom>
                  <a:avLst/>
                  <a:gdLst>
                    <a:gd name="T0" fmla="*/ 2111 w 2111"/>
                    <a:gd name="T1" fmla="*/ 420 h 841"/>
                    <a:gd name="T2" fmla="*/ 2027 w 2111"/>
                    <a:gd name="T3" fmla="*/ 841 h 841"/>
                    <a:gd name="T4" fmla="*/ 0 w 2111"/>
                    <a:gd name="T5" fmla="*/ 426 h 841"/>
                    <a:gd name="T6" fmla="*/ 84 w 2111"/>
                    <a:gd name="T7" fmla="*/ 0 h 841"/>
                    <a:gd name="T8" fmla="*/ 2111 w 2111"/>
                    <a:gd name="T9" fmla="*/ 420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1" h="841">
                      <a:moveTo>
                        <a:pt x="2111" y="420"/>
                      </a:moveTo>
                      <a:lnTo>
                        <a:pt x="2027" y="841"/>
                      </a:lnTo>
                      <a:lnTo>
                        <a:pt x="0" y="426"/>
                      </a:lnTo>
                      <a:lnTo>
                        <a:pt x="84" y="0"/>
                      </a:lnTo>
                      <a:lnTo>
                        <a:pt x="2111" y="420"/>
                      </a:lnTo>
                      <a:close/>
                    </a:path>
                  </a:pathLst>
                </a:custGeom>
                <a:solidFill>
                  <a:srgbClr val="0EB3B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1414463" y="958850"/>
                  <a:ext cx="3352800" cy="1344613"/>
                </a:xfrm>
                <a:custGeom>
                  <a:avLst/>
                  <a:gdLst>
                    <a:gd name="T0" fmla="*/ 2112 w 2112"/>
                    <a:gd name="T1" fmla="*/ 421 h 847"/>
                    <a:gd name="T2" fmla="*/ 2027 w 2112"/>
                    <a:gd name="T3" fmla="*/ 847 h 847"/>
                    <a:gd name="T4" fmla="*/ 0 w 2112"/>
                    <a:gd name="T5" fmla="*/ 427 h 847"/>
                    <a:gd name="T6" fmla="*/ 85 w 2112"/>
                    <a:gd name="T7" fmla="*/ 0 h 847"/>
                    <a:gd name="T8" fmla="*/ 2112 w 2112"/>
                    <a:gd name="T9" fmla="*/ 421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2" h="847">
                      <a:moveTo>
                        <a:pt x="2112" y="421"/>
                      </a:moveTo>
                      <a:lnTo>
                        <a:pt x="2027" y="847"/>
                      </a:lnTo>
                      <a:lnTo>
                        <a:pt x="0" y="427"/>
                      </a:lnTo>
                      <a:lnTo>
                        <a:pt x="85" y="0"/>
                      </a:lnTo>
                      <a:lnTo>
                        <a:pt x="2112" y="421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4" name="Freeform 8"/>
                <p:cNvSpPr>
                  <a:spLocks/>
                </p:cNvSpPr>
                <p:nvPr/>
              </p:nvSpPr>
              <p:spPr bwMode="auto">
                <a:xfrm>
                  <a:off x="485775" y="736600"/>
                  <a:ext cx="536575" cy="862013"/>
                </a:xfrm>
                <a:custGeom>
                  <a:avLst/>
                  <a:gdLst>
                    <a:gd name="T0" fmla="*/ 37 w 56"/>
                    <a:gd name="T1" fmla="*/ 88 h 89"/>
                    <a:gd name="T2" fmla="*/ 39 w 56"/>
                    <a:gd name="T3" fmla="*/ 89 h 89"/>
                    <a:gd name="T4" fmla="*/ 56 w 56"/>
                    <a:gd name="T5" fmla="*/ 5 h 89"/>
                    <a:gd name="T6" fmla="*/ 54 w 56"/>
                    <a:gd name="T7" fmla="*/ 4 h 89"/>
                    <a:gd name="T8" fmla="*/ 5 w 56"/>
                    <a:gd name="T9" fmla="*/ 38 h 89"/>
                    <a:gd name="T10" fmla="*/ 37 w 56"/>
                    <a:gd name="T11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89">
                      <a:moveTo>
                        <a:pt x="37" y="88"/>
                      </a:moveTo>
                      <a:cubicBezTo>
                        <a:pt x="39" y="89"/>
                        <a:pt x="39" y="89"/>
                        <a:pt x="39" y="89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32" y="0"/>
                        <a:pt x="10" y="15"/>
                        <a:pt x="5" y="38"/>
                      </a:cubicBezTo>
                      <a:cubicBezTo>
                        <a:pt x="0" y="61"/>
                        <a:pt x="15" y="83"/>
                        <a:pt x="37" y="88"/>
                      </a:cubicBez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9"/>
                <p:cNvSpPr>
                  <a:spLocks/>
                </p:cNvSpPr>
                <p:nvPr/>
              </p:nvSpPr>
              <p:spPr bwMode="auto">
                <a:xfrm>
                  <a:off x="858838" y="495300"/>
                  <a:ext cx="2087563" cy="1373188"/>
                </a:xfrm>
                <a:custGeom>
                  <a:avLst/>
                  <a:gdLst>
                    <a:gd name="T0" fmla="*/ 17 w 218"/>
                    <a:gd name="T1" fmla="*/ 30 h 142"/>
                    <a:gd name="T2" fmla="*/ 0 w 218"/>
                    <a:gd name="T3" fmla="*/ 114 h 142"/>
                    <a:gd name="T4" fmla="*/ 137 w 218"/>
                    <a:gd name="T5" fmla="*/ 142 h 142"/>
                    <a:gd name="T6" fmla="*/ 145 w 218"/>
                    <a:gd name="T7" fmla="*/ 136 h 142"/>
                    <a:gd name="T8" fmla="*/ 159 w 218"/>
                    <a:gd name="T9" fmla="*/ 65 h 142"/>
                    <a:gd name="T10" fmla="*/ 154 w 218"/>
                    <a:gd name="T11" fmla="*/ 58 h 142"/>
                    <a:gd name="T12" fmla="*/ 31 w 218"/>
                    <a:gd name="T13" fmla="*/ 32 h 142"/>
                    <a:gd name="T14" fmla="*/ 54 w 218"/>
                    <a:gd name="T15" fmla="*/ 18 h 142"/>
                    <a:gd name="T16" fmla="*/ 206 w 218"/>
                    <a:gd name="T17" fmla="*/ 49 h 142"/>
                    <a:gd name="T18" fmla="*/ 206 w 218"/>
                    <a:gd name="T19" fmla="*/ 49 h 142"/>
                    <a:gd name="T20" fmla="*/ 216 w 218"/>
                    <a:gd name="T21" fmla="*/ 44 h 142"/>
                    <a:gd name="T22" fmla="*/ 216 w 218"/>
                    <a:gd name="T23" fmla="*/ 44 h 142"/>
                    <a:gd name="T24" fmla="*/ 218 w 218"/>
                    <a:gd name="T25" fmla="*/ 36 h 142"/>
                    <a:gd name="T26" fmla="*/ 57 w 218"/>
                    <a:gd name="T27" fmla="*/ 3 h 142"/>
                    <a:gd name="T28" fmla="*/ 17 w 218"/>
                    <a:gd name="T29" fmla="*/ 3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142">
                      <a:moveTo>
                        <a:pt x="17" y="30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40" y="142"/>
                        <a:pt x="144" y="140"/>
                        <a:pt x="145" y="136"/>
                      </a:cubicBezTo>
                      <a:cubicBezTo>
                        <a:pt x="159" y="65"/>
                        <a:pt x="159" y="65"/>
                        <a:pt x="159" y="65"/>
                      </a:cubicBezTo>
                      <a:cubicBezTo>
                        <a:pt x="160" y="62"/>
                        <a:pt x="158" y="58"/>
                        <a:pt x="154" y="58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3" y="22"/>
                        <a:pt x="44" y="15"/>
                        <a:pt x="54" y="1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10" y="49"/>
                        <a:pt x="215" y="47"/>
                        <a:pt x="216" y="44"/>
                      </a:cubicBezTo>
                      <a:cubicBezTo>
                        <a:pt x="216" y="44"/>
                        <a:pt x="216" y="44"/>
                        <a:pt x="216" y="44"/>
                      </a:cubicBezTo>
                      <a:cubicBezTo>
                        <a:pt x="218" y="36"/>
                        <a:pt x="218" y="36"/>
                        <a:pt x="218" y="36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39" y="0"/>
                        <a:pt x="21" y="11"/>
                        <a:pt x="17" y="30"/>
                      </a:cubicBez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10"/>
                <p:cNvSpPr>
                  <a:spLocks/>
                </p:cNvSpPr>
                <p:nvPr/>
              </p:nvSpPr>
              <p:spPr bwMode="auto">
                <a:xfrm>
                  <a:off x="993775" y="804863"/>
                  <a:ext cx="344488" cy="850900"/>
                </a:xfrm>
                <a:custGeom>
                  <a:avLst/>
                  <a:gdLst>
                    <a:gd name="T0" fmla="*/ 114 w 217"/>
                    <a:gd name="T1" fmla="*/ 536 h 536"/>
                    <a:gd name="T2" fmla="*/ 217 w 217"/>
                    <a:gd name="T3" fmla="*/ 24 h 536"/>
                    <a:gd name="T4" fmla="*/ 102 w 217"/>
                    <a:gd name="T5" fmla="*/ 0 h 536"/>
                    <a:gd name="T6" fmla="*/ 0 w 217"/>
                    <a:gd name="T7" fmla="*/ 512 h 536"/>
                    <a:gd name="T8" fmla="*/ 114 w 217"/>
                    <a:gd name="T9" fmla="*/ 536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536">
                      <a:moveTo>
                        <a:pt x="114" y="536"/>
                      </a:moveTo>
                      <a:lnTo>
                        <a:pt x="217" y="24"/>
                      </a:lnTo>
                      <a:lnTo>
                        <a:pt x="102" y="0"/>
                      </a:lnTo>
                      <a:lnTo>
                        <a:pt x="0" y="512"/>
                      </a:lnTo>
                      <a:lnTo>
                        <a:pt x="114" y="536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02" name="Oval 24"/>
          <p:cNvSpPr/>
          <p:nvPr/>
        </p:nvSpPr>
        <p:spPr bwMode="auto">
          <a:xfrm>
            <a:off x="5175598" y="5458882"/>
            <a:ext cx="766800" cy="76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85" tIns="121892" rIns="243785" bIns="121892" anchor="ctr"/>
          <a:lstStyle/>
          <a:p>
            <a:pPr algn="ctr">
              <a:defRPr/>
            </a:pPr>
            <a:endParaRPr lang="en-US" sz="3000" b="1" dirty="0">
              <a:latin typeface="微软雅黑" panose="020B0503020204020204" pitchFamily="34" charset="-122"/>
            </a:endParaRPr>
          </a:p>
        </p:txBody>
      </p:sp>
      <p:sp>
        <p:nvSpPr>
          <p:cNvPr id="109" name="Freeform 380"/>
          <p:cNvSpPr>
            <a:spLocks noChangeArrowheads="1"/>
          </p:cNvSpPr>
          <p:nvPr/>
        </p:nvSpPr>
        <p:spPr bwMode="auto">
          <a:xfrm>
            <a:off x="5382411" y="5655903"/>
            <a:ext cx="360000" cy="360000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110" name="Rectangle 93"/>
          <p:cNvSpPr/>
          <p:nvPr/>
        </p:nvSpPr>
        <p:spPr>
          <a:xfrm>
            <a:off x="6638363" y="2829799"/>
            <a:ext cx="2840228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Related Work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1" name="Rectangle 93"/>
          <p:cNvSpPr/>
          <p:nvPr/>
        </p:nvSpPr>
        <p:spPr>
          <a:xfrm>
            <a:off x="6636016" y="3727784"/>
            <a:ext cx="2968340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System Model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2" name="Rectangle 93"/>
          <p:cNvSpPr/>
          <p:nvPr/>
        </p:nvSpPr>
        <p:spPr>
          <a:xfrm>
            <a:off x="6636016" y="4634209"/>
            <a:ext cx="4842956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Performance Evaluation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ectangle 93"/>
          <p:cNvSpPr/>
          <p:nvPr/>
        </p:nvSpPr>
        <p:spPr>
          <a:xfrm>
            <a:off x="6636016" y="5536980"/>
            <a:ext cx="2353557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Conclusion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era is coming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" y="1353233"/>
            <a:ext cx="7423113" cy="5131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2" y="1812885"/>
            <a:ext cx="7390064" cy="42119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" y="1393480"/>
            <a:ext cx="7825993" cy="4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ig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cenarios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84237"/>
            <a:ext cx="10058400" cy="56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" y="817420"/>
            <a:ext cx="10742486" cy="6040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53142" y="4165600"/>
            <a:ext cx="5235658" cy="260581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6765842" y="1699023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Speed, </a:t>
            </a:r>
            <a:endParaRPr lang="en-US" sz="3000" b="1" spc="-133" dirty="0" smtClean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  <a:p>
            <a:r>
              <a:rPr lang="en-US" sz="3000" b="1" spc="-133" dirty="0" smtClean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</a:t>
            </a:r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Capacity</a:t>
            </a:r>
          </a:p>
        </p:txBody>
      </p:sp>
      <p:sp>
        <p:nvSpPr>
          <p:cNvPr id="9" name="TextBox 37"/>
          <p:cNvSpPr txBox="1"/>
          <p:nvPr/>
        </p:nvSpPr>
        <p:spPr>
          <a:xfrm>
            <a:off x="890464" y="4615309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Massive connected devices</a:t>
            </a:r>
          </a:p>
        </p:txBody>
      </p:sp>
      <p:sp>
        <p:nvSpPr>
          <p:cNvPr id="10" name="TextBox 37"/>
          <p:cNvSpPr txBox="1"/>
          <p:nvPr/>
        </p:nvSpPr>
        <p:spPr>
          <a:xfrm>
            <a:off x="7591342" y="4283948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Ultra-low latency and ultra-high reliability</a:t>
            </a:r>
          </a:p>
        </p:txBody>
      </p:sp>
      <p:sp>
        <p:nvSpPr>
          <p:cNvPr id="12" name="矩形 11"/>
          <p:cNvSpPr/>
          <p:nvPr/>
        </p:nvSpPr>
        <p:spPr>
          <a:xfrm>
            <a:off x="2463942" y="1661512"/>
            <a:ext cx="29193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Peak data rate: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20Gbit/s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+mj-lt"/>
                    <a:ea typeface="微软雅黑" pitchFamily="34" charset="-122"/>
                    <a:sym typeface="微软雅黑" pitchFamily="34" charset="-122"/>
                  </a:rPr>
                  <a:t>Connectaion density: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itchFamily="34" charset="-122"/>
                          <a:sym typeface="微软雅黑" pitchFamily="34" charset="-122"/>
                        </a:rPr>
                        <m:t>1</m:t>
                      </m:r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km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3000" u="none" strike="noStrike" kern="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  <a:blipFill rotWithShape="0">
                <a:blip r:embed="rId3"/>
                <a:stretch>
                  <a:fillRect l="-3614" t="-7429" r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354235" y="5697120"/>
            <a:ext cx="3744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Latency: 1ms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kern="0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Reliability: 99.999%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Related Work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To meet the requirements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6" name="直接箭头连接符 65"/>
          <p:cNvCxnSpPr/>
          <p:nvPr/>
        </p:nvCxnSpPr>
        <p:spPr>
          <a:xfrm>
            <a:off x="2811388" y="5522937"/>
            <a:ext cx="57600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2849488" y="1573237"/>
            <a:ext cx="0" cy="39624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160572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20447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882673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2818698" y="451634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5400000">
            <a:off x="2818698" y="3354192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5400000">
            <a:off x="2818698" y="223288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904479" y="4943231"/>
            <a:ext cx="172964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Latency (</a:t>
            </a:r>
            <a:r>
              <a:rPr lang="en-US" altLang="zh-CN" sz="2267" spc="-133" dirty="0" err="1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ms</a:t>
            </a:r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)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Reliability (</a:t>
                </a:r>
                <a14:m>
                  <m:oMath xmlns:m="http://schemas.openxmlformats.org/officeDocument/2006/math">
                    <m:r>
                      <a:rPr lang="en-US" altLang="zh-CN" sz="2267" b="0" i="0" spc="-133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267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)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blipFill rotWithShape="0">
                <a:blip r:embed="rId2"/>
                <a:stretch>
                  <a:fillRect l="-3500" t="-9589" r="-2000" b="-2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2385256" y="44185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-5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385256" y="324236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-4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385256" y="21310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-3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042900" y="55791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71213" y="557916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304304" y="55791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872938" y="55791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0.1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982155" y="4614159"/>
            <a:ext cx="1137581" cy="7970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URLLC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226755" y="4614159"/>
            <a:ext cx="2655918" cy="797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Ultra Reliability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982155" y="2329331"/>
            <a:ext cx="1137581" cy="2218279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+mj-lt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951088" y="3044241"/>
            <a:ext cx="117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Low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Latency</a:t>
            </a:r>
            <a:endParaRPr lang="zh-CN" altLang="en-US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rot="5400000">
            <a:off x="5408637" y="5914250"/>
            <a:ext cx="1425492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228184" y="2802944"/>
            <a:ext cx="214560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349087" y="3921454"/>
            <a:ext cx="162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Short TTI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49087" y="4702171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Edge Caching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49087" y="3134882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Grant-free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283570" y="5896469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HARQ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645791" y="5908191"/>
            <a:ext cx="30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Packet Duplication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8" y="1435770"/>
            <a:ext cx="5657850" cy="1314450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30" y="1799128"/>
            <a:ext cx="6048375" cy="157162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403" y="2271416"/>
            <a:ext cx="5810250" cy="11334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925" y="2572706"/>
            <a:ext cx="6238875" cy="17430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304" y="3041421"/>
            <a:ext cx="63341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Stochastic Network Calculus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>
            <a:off x="838891" y="5692756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76991" y="1743056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16879" y="5159131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6479" y="1958731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76300" y="2209800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22500" y="1743056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79600" y="2844800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18000" y="3238500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888999" y="4940300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209820" y="4976252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2618" y="160435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2477" y="3065054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44" y="2288788"/>
            <a:ext cx="4048125" cy="7048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8" y="3719368"/>
            <a:ext cx="3905250" cy="6572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30469" y="4469480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15" y="4916655"/>
            <a:ext cx="3694895" cy="4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2" y="1286783"/>
            <a:ext cx="8224921" cy="3890532"/>
          </a:xfrm>
          <a:prstGeom prst="rect">
            <a:avLst/>
          </a:prstGeom>
        </p:spPr>
      </p:pic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URLLC Architecture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1689" y="5838093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UE</a:t>
            </a:r>
            <a:endParaRPr lang="zh-CN" altLang="en-US" sz="2400" b="1" dirty="0">
              <a:latin typeface="+mj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895158" y="6044450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3373" y="5809959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45917" y="5805297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645919" y="5831004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3073300" y="6042104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13377" y="5807613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95921" y="5802951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3795923" y="5828658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5167041" y="6039761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07120" y="5805270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889664" y="5800608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89666" y="5826315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7305331" y="6039759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759478" y="5805268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042022" y="5800606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8042024" y="5826313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>
            <a:off x="9429558" y="6053826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908826" y="5819335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163235" y="5814673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10163237" y="5840380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8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5" grpId="0"/>
      <p:bldP spid="16" grpId="0"/>
      <p:bldP spid="19" grpId="0" animBg="1"/>
      <p:bldP spid="20" grpId="0" animBg="1"/>
      <p:bldP spid="22" grpId="0"/>
      <p:bldP spid="23" grpId="0"/>
      <p:bldP spid="25" grpId="0" animBg="1"/>
      <p:bldP spid="26" grpId="0" animBg="1"/>
      <p:bldP spid="28" grpId="0"/>
      <p:bldP spid="29" grpId="0"/>
      <p:bldP spid="31" grpId="0" animBg="1"/>
      <p:bldP spid="32" grpId="0" animBg="1"/>
      <p:bldP spid="34" grpId="0"/>
      <p:bldP spid="35" grpId="0"/>
      <p:bldP spid="37" grpId="0" animBg="1"/>
      <p:bldP spid="38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" descr="photo-1431377470773-868a807adc8a.jpe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18018" r="7325" b="18018"/>
          <a:stretch/>
        </p:blipFill>
        <p:spPr>
          <a:xfrm>
            <a:off x="-6049" y="0"/>
            <a:ext cx="6063176" cy="6858000"/>
          </a:xfrm>
          <a:prstGeom prst="rect">
            <a:avLst/>
          </a:prstGeom>
        </p:spPr>
      </p:pic>
      <p:grpSp>
        <p:nvGrpSpPr>
          <p:cNvPr id="2" name="Group 36"/>
          <p:cNvGrpSpPr/>
          <p:nvPr/>
        </p:nvGrpSpPr>
        <p:grpSpPr>
          <a:xfrm>
            <a:off x="5366321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Rectangle 35"/>
          <p:cNvSpPr>
            <a:spLocks noChangeAspect="1"/>
          </p:cNvSpPr>
          <p:nvPr/>
        </p:nvSpPr>
        <p:spPr>
          <a:xfrm>
            <a:off x="23" y="0"/>
            <a:ext cx="605710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57" y="1539307"/>
            <a:ext cx="4438650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15" y="2264717"/>
            <a:ext cx="4914900" cy="5238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168103" y="5227914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06203" y="1278214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46091" y="4694289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5691" y="1493889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05512" y="1744958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551712" y="1278214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08812" y="2379958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7212" y="2773658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18211" y="4475458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9032" y="4511410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2545" y="546407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1" y="5911254"/>
            <a:ext cx="3694895" cy="46549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323" y="3106451"/>
            <a:ext cx="5117486" cy="186662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216537" y="2340769"/>
            <a:ext cx="263097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8.33333E-7 0.00023 C -0.00378 0.00231 -0.00742 0.00579 -0.01107 0.00787 C -0.01328 0.00903 -0.01549 0.00926 -0.01758 0.01018 C -0.0194 0.01065 -0.02135 0.01134 -0.02305 0.01204 C -0.02422 0.01342 -0.02513 0.01551 -0.0263 0.01597 C -0.02917 0.01759 -0.03216 0.01736 -0.03503 0.01829 C -0.0388 0.01921 -0.04036 0.02083 -0.04375 0.0243 C -0.04479 0.02546 -0.04583 0.02755 -0.047 0.02847 C -0.04909 0.03032 -0.05364 0.03241 -0.05364 0.03264 C -0.05976 0.04051 -0.05378 0.03356 -0.06003 0.03866 C -0.06146 0.04005 -0.06302 0.04167 -0.06445 0.04282 C -0.06667 0.04444 -0.07096 0.04699 -0.07096 0.04722 C -0.07213 0.04815 -0.07305 0.05 -0.07435 0.05092 C -0.0763 0.05278 -0.07891 0.05278 -0.08086 0.05509 C -0.0819 0.05648 -0.08294 0.0581 -0.08411 0.05926 C -0.08607 0.06088 -0.08867 0.06088 -0.09075 0.06342 C -0.09739 0.07176 -0.0901 0.06366 -0.10247 0.07153 C -0.10364 0.07199 -0.10469 0.07315 -0.10586 0.07361 C -0.11628 0.07731 -0.11016 0.07361 -0.11784 0.07755 C -0.11888 0.07824 -0.12005 0.0787 -0.12109 0.07963 C -0.12226 0.08079 -0.12331 0.08241 -0.12448 0.0838 C -0.12591 0.08773 -0.12786 0.09143 -0.12878 0.09606 C -0.12904 0.09815 -0.1293 0.10023 -0.12982 0.10231 C -0.13255 0.11134 -0.13437 0.11204 -0.13529 0.1206 C -0.13529 0.12199 -0.13529 0.12338 -0.13529 0.125 L -0.13424 0.1125 L -0.13086 0.11667 " pathEditMode="relative" rAng="0" ptsTypes="AAAAAAAAAAAAAAAAAAAAAAAAAA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3" grpId="0"/>
      <p:bldP spid="24" grpId="0"/>
      <p:bldP spid="28" grpId="0" animBg="1"/>
      <p:bldP spid="28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431</Words>
  <Application>Microsoft Office PowerPoint</Application>
  <PresentationFormat>宽屏</PresentationFormat>
  <Paragraphs>126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16</vt:i4>
      </vt:variant>
    </vt:vector>
  </HeadingPairs>
  <TitlesOfParts>
    <vt:vector size="40" baseType="lpstr">
      <vt:lpstr>Aparajita</vt:lpstr>
      <vt:lpstr>Gill Sans</vt:lpstr>
      <vt:lpstr>Lato</vt:lpstr>
      <vt:lpstr>Lato Light</vt:lpstr>
      <vt:lpstr>Open Sans Light</vt:lpstr>
      <vt:lpstr>Open Sans Semibold</vt:lpstr>
      <vt:lpstr>Raleway Light</vt:lpstr>
      <vt:lpstr>Source Sans Pro Light</vt:lpstr>
      <vt:lpstr>楷体</vt:lpstr>
      <vt:lpstr>宋体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Office 主题</vt:lpstr>
      <vt:lpstr>Default Theme</vt:lpstr>
      <vt:lpstr>1_Default Theme</vt:lpstr>
      <vt:lpstr>4_Default Theme</vt:lpstr>
      <vt:lpstr>5_Default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Mark</cp:lastModifiedBy>
  <cp:revision>67</cp:revision>
  <dcterms:created xsi:type="dcterms:W3CDTF">2018-12-01T12:03:21Z</dcterms:created>
  <dcterms:modified xsi:type="dcterms:W3CDTF">2018-12-02T18:42:17Z</dcterms:modified>
</cp:coreProperties>
</file>